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7" r:id="rId2"/>
    <p:sldId id="274" r:id="rId3"/>
    <p:sldId id="259" r:id="rId4"/>
    <p:sldId id="278" r:id="rId5"/>
    <p:sldId id="268" r:id="rId6"/>
    <p:sldId id="284" r:id="rId7"/>
    <p:sldId id="261" r:id="rId8"/>
    <p:sldId id="286" r:id="rId9"/>
    <p:sldId id="287" r:id="rId10"/>
    <p:sldId id="288" r:id="rId11"/>
    <p:sldId id="277" r:id="rId12"/>
    <p:sldId id="279" r:id="rId13"/>
    <p:sldId id="269" r:id="rId14"/>
    <p:sldId id="262" r:id="rId15"/>
    <p:sldId id="280" r:id="rId16"/>
    <p:sldId id="264" r:id="rId17"/>
    <p:sldId id="275" r:id="rId18"/>
    <p:sldId id="28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 id="{871B6200-D425-7C28-048C-72589F2E2A84}" name="hugues marie" initials="hm" userId="1cc6f666106904f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27C8B"/>
    <a:srgbClr val="432AE7"/>
    <a:srgbClr val="566FF8"/>
    <a:srgbClr val="5670F8"/>
    <a:srgbClr val="6E84F9"/>
    <a:srgbClr val="A0AEFA"/>
    <a:srgbClr val="3016C7"/>
    <a:srgbClr val="4E49F8"/>
    <a:srgbClr val="4C39FC"/>
    <a:srgbClr val="471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2"/>
    <p:restoredTop sz="94614"/>
  </p:normalViewPr>
  <p:slideViewPr>
    <p:cSldViewPr snapToGrid="0">
      <p:cViewPr varScale="1">
        <p:scale>
          <a:sx n="121" d="100"/>
          <a:sy n="121" d="100"/>
        </p:scale>
        <p:origin x="35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D63FB-3ABA-434D-BCAB-5EAF0378F4AB}" type="datetimeFigureOut">
              <a:rPr lang="fr-FR" smtClean="0"/>
              <a:t>06/01/2026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D2FE5-92DA-4D82-9C75-01E5F3E449EA}" type="slidenum">
              <a:rPr lang="fr-FR" smtClean="0"/>
              <a:t>‹N°›</a:t>
            </a:fld>
            <a:endParaRPr lang="fr-FR"/>
          </a:p>
        </p:txBody>
      </p:sp>
    </p:spTree>
    <p:extLst>
      <p:ext uri="{BB962C8B-B14F-4D97-AF65-F5344CB8AC3E}">
        <p14:creationId xmlns:p14="http://schemas.microsoft.com/office/powerpoint/2010/main" val="104718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19D2FE5-92DA-4D82-9C75-01E5F3E449EA}" type="slidenum">
              <a:rPr lang="fr-FR" smtClean="0"/>
              <a:t>13</a:t>
            </a:fld>
            <a:endParaRPr lang="fr-FR"/>
          </a:p>
        </p:txBody>
      </p:sp>
    </p:spTree>
    <p:extLst>
      <p:ext uri="{BB962C8B-B14F-4D97-AF65-F5344CB8AC3E}">
        <p14:creationId xmlns:p14="http://schemas.microsoft.com/office/powerpoint/2010/main" val="264902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19D2FE5-92DA-4D82-9C75-01E5F3E449EA}" type="slidenum">
              <a:rPr lang="fr-FR" smtClean="0"/>
              <a:t>18</a:t>
            </a:fld>
            <a:endParaRPr lang="fr-FR"/>
          </a:p>
        </p:txBody>
      </p:sp>
    </p:spTree>
    <p:extLst>
      <p:ext uri="{BB962C8B-B14F-4D97-AF65-F5344CB8AC3E}">
        <p14:creationId xmlns:p14="http://schemas.microsoft.com/office/powerpoint/2010/main" val="107012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06/01/2026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412614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06/01/2026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97655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06/01/2026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72600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649661E-C8FD-43BC-A61A-481A6A39D7D8}" type="datetimeFigureOut">
              <a:rPr lang="fr-FR" smtClean="0"/>
              <a:t>06/01/2026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3307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fr-FR"/>
              <a:t>Modifiez le style du titre</a:t>
            </a:r>
            <a:endParaRPr lang="en-US"/>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649661E-C8FD-43BC-A61A-481A6A39D7D8}" type="datetimeFigureOut">
              <a:rPr lang="fr-FR" smtClean="0"/>
              <a:t>06/01/2026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3661538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8650" y="1369218"/>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29150" y="1369218"/>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6649661E-C8FD-43BC-A61A-481A6A39D7D8}" type="datetimeFigureOut">
              <a:rPr lang="fr-FR" smtClean="0"/>
              <a:t>06/01/2026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73866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6649661E-C8FD-43BC-A61A-481A6A39D7D8}" type="datetimeFigureOut">
              <a:rPr lang="fr-FR" smtClean="0"/>
              <a:t>06/01/2026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91256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6649661E-C8FD-43BC-A61A-481A6A39D7D8}" type="datetimeFigureOut">
              <a:rPr lang="fr-FR" smtClean="0"/>
              <a:t>06/01/2026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53437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9661E-C8FD-43BC-A61A-481A6A39D7D8}" type="datetimeFigureOut">
              <a:rPr lang="fr-FR" smtClean="0"/>
              <a:t>06/01/2026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267818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49661E-C8FD-43BC-A61A-481A6A39D7D8}" type="datetimeFigureOut">
              <a:rPr lang="fr-FR" smtClean="0"/>
              <a:t>06/01/2026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188412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49661E-C8FD-43BC-A61A-481A6A39D7D8}" type="datetimeFigureOut">
              <a:rPr lang="fr-FR" smtClean="0"/>
              <a:t>06/01/2026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458608B-BB18-4701-9AD0-DEE7EA502A6B}" type="slidenum">
              <a:rPr lang="fr-FR" smtClean="0"/>
              <a:t>‹N°›</a:t>
            </a:fld>
            <a:endParaRPr lang="fr-FR"/>
          </a:p>
        </p:txBody>
      </p:sp>
    </p:spTree>
    <p:extLst>
      <p:ext uri="{BB962C8B-B14F-4D97-AF65-F5344CB8AC3E}">
        <p14:creationId xmlns:p14="http://schemas.microsoft.com/office/powerpoint/2010/main" val="409749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49661E-C8FD-43BC-A61A-481A6A39D7D8}" type="datetimeFigureOut">
              <a:rPr lang="fr-FR" smtClean="0"/>
              <a:t>06/01/2026</a:t>
            </a:fld>
            <a:endParaRPr lang="fr-F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58608B-BB18-4701-9AD0-DEE7EA502A6B}" type="slidenum">
              <a:rPr lang="fr-FR" smtClean="0"/>
              <a:t>‹N°›</a:t>
            </a:fld>
            <a:endParaRPr lang="fr-FR"/>
          </a:p>
        </p:txBody>
      </p:sp>
    </p:spTree>
    <p:extLst>
      <p:ext uri="{BB962C8B-B14F-4D97-AF65-F5344CB8AC3E}">
        <p14:creationId xmlns:p14="http://schemas.microsoft.com/office/powerpoint/2010/main" val="17838597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png"/><Relationship Id="rId5" Type="http://schemas.microsoft.com/office/2007/relationships/hdphoto" Target="../media/hdphoto2.wdp"/><Relationship Id="rId10" Type="http://schemas.openxmlformats.org/officeDocument/2006/relationships/image" Target="../media/image19.svg"/><Relationship Id="rId4" Type="http://schemas.openxmlformats.org/officeDocument/2006/relationships/image" Target="../media/image15.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www.azur-am.fr/home" TargetMode="External"/><Relationship Id="rId2" Type="http://schemas.openxmlformats.org/officeDocument/2006/relationships/hyperlink" Target="mailto:hugues.marie925@gmail.com" TargetMode="Externa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hyperlink" Target="mailto:Roland.baudinot@gmail.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hyperlink" Target="https://www.aspim.fr/storage/documents/les-fonds-immobiliers-grand-public-au-3e-trimestre-2024-6761b3d097475.pdf" TargetMode="External"/><Relationship Id="rId2" Type="http://schemas.openxmlformats.org/officeDocument/2006/relationships/hyperlink" Target="https://www.aspim.fr/storage/documents/les-fonds-immobiliers-grand-public-au-4eme-trimestre-2023-664cca685bf0e.pdf"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3B422958-3C9B-7AC4-DBB8-410F2661B814}"/>
              </a:ext>
            </a:extLst>
          </p:cNvPr>
          <p:cNvGrpSpPr/>
          <p:nvPr/>
        </p:nvGrpSpPr>
        <p:grpSpPr>
          <a:xfrm>
            <a:off x="-9" y="0"/>
            <a:ext cx="9144013" cy="5143504"/>
            <a:chOff x="-9" y="0"/>
            <a:chExt cx="9144013" cy="5143504"/>
          </a:xfrm>
        </p:grpSpPr>
        <p:pic>
          <p:nvPicPr>
            <p:cNvPr id="6" name="Image 5" descr="Une image contenant bâtiment, Bâtiment commercial, Tour de grande hauteur, ciel&#10;&#10;Description générée automatiquement">
              <a:extLst>
                <a:ext uri="{FF2B5EF4-FFF2-40B4-BE49-F238E27FC236}">
                  <a16:creationId xmlns:a16="http://schemas.microsoft.com/office/drawing/2014/main" id="{224B51FC-6E1E-D245-5C56-B4260F5AA343}"/>
                </a:ext>
              </a:extLst>
            </p:cNvPr>
            <p:cNvPicPr>
              <a:picLocks noChangeAspect="1"/>
            </p:cNvPicPr>
            <p:nvPr/>
          </p:nvPicPr>
          <p:blipFill rotWithShape="1">
            <a:blip r:embed="rId2">
              <a:extLst>
                <a:ext uri="{28A0092B-C50C-407E-A947-70E740481C1C}">
                  <a14:useLocalDpi xmlns:a14="http://schemas.microsoft.com/office/drawing/2010/main" val="0"/>
                </a:ext>
              </a:extLst>
            </a:blip>
            <a:srcRect r="5437"/>
            <a:stretch/>
          </p:blipFill>
          <p:spPr>
            <a:xfrm>
              <a:off x="5" y="4"/>
              <a:ext cx="9143999" cy="5143500"/>
            </a:xfrm>
            <a:prstGeom prst="rect">
              <a:avLst/>
            </a:prstGeom>
          </p:spPr>
        </p:pic>
        <p:sp>
          <p:nvSpPr>
            <p:cNvPr id="4" name="Rectangle 3">
              <a:extLst>
                <a:ext uri="{FF2B5EF4-FFF2-40B4-BE49-F238E27FC236}">
                  <a16:creationId xmlns:a16="http://schemas.microsoft.com/office/drawing/2014/main" id="{F4DC4B3E-81C1-0B22-BCF9-01909DFE2BA3}"/>
                </a:ext>
              </a:extLst>
            </p:cNvPr>
            <p:cNvSpPr/>
            <p:nvPr/>
          </p:nvSpPr>
          <p:spPr>
            <a:xfrm>
              <a:off x="-9" y="0"/>
              <a:ext cx="9144004" cy="5143500"/>
            </a:xfrm>
            <a:prstGeom prst="rect">
              <a:avLst/>
            </a:prstGeom>
            <a:solidFill>
              <a:srgbClr val="5670F7">
                <a:alpha val="8156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sp>
        <p:nvSpPr>
          <p:cNvPr id="8" name="ZoneTexte 7">
            <a:extLst>
              <a:ext uri="{FF2B5EF4-FFF2-40B4-BE49-F238E27FC236}">
                <a16:creationId xmlns:a16="http://schemas.microsoft.com/office/drawing/2014/main" id="{40DBAEC8-AE62-9B36-45B4-9A8AA97F49F0}"/>
              </a:ext>
            </a:extLst>
          </p:cNvPr>
          <p:cNvSpPr txBox="1"/>
          <p:nvPr/>
        </p:nvSpPr>
        <p:spPr>
          <a:xfrm>
            <a:off x="260991" y="192271"/>
            <a:ext cx="5675848" cy="646331"/>
          </a:xfrm>
          <a:prstGeom prst="rect">
            <a:avLst/>
          </a:prstGeom>
          <a:noFill/>
        </p:spPr>
        <p:txBody>
          <a:bodyPr wrap="square" lIns="91440" tIns="45720" rIns="91440" bIns="45720" rtlCol="0" anchor="t">
            <a:spAutoFit/>
          </a:bodyPr>
          <a:lstStyle/>
          <a:p>
            <a:r>
              <a:rPr lang="fr-FR" sz="3600">
                <a:solidFill>
                  <a:schemeClr val="bg1"/>
                </a:solidFill>
                <a:latin typeface="Aptos Black"/>
              </a:rPr>
              <a:t>PITCH DECK</a:t>
            </a:r>
          </a:p>
        </p:txBody>
      </p:sp>
      <p:pic>
        <p:nvPicPr>
          <p:cNvPr id="2" name="Image 1" descr="Une image contenant texte, Police, logo, Graphique&#10;&#10;Description générée automatiquement">
            <a:extLst>
              <a:ext uri="{FF2B5EF4-FFF2-40B4-BE49-F238E27FC236}">
                <a16:creationId xmlns:a16="http://schemas.microsoft.com/office/drawing/2014/main" id="{C75A4E9D-7685-B25D-0474-179E8CE1E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266" y="1595913"/>
            <a:ext cx="4773467" cy="1951673"/>
          </a:xfrm>
          <a:prstGeom prst="rect">
            <a:avLst/>
          </a:prstGeom>
        </p:spPr>
      </p:pic>
      <p:sp>
        <p:nvSpPr>
          <p:cNvPr id="3" name="ZoneTexte 2">
            <a:extLst>
              <a:ext uri="{FF2B5EF4-FFF2-40B4-BE49-F238E27FC236}">
                <a16:creationId xmlns:a16="http://schemas.microsoft.com/office/drawing/2014/main" id="{B924C8F1-1B47-C8DB-63B3-A134C37097C2}"/>
              </a:ext>
            </a:extLst>
          </p:cNvPr>
          <p:cNvSpPr txBox="1"/>
          <p:nvPr/>
        </p:nvSpPr>
        <p:spPr>
          <a:xfrm>
            <a:off x="576867" y="3745378"/>
            <a:ext cx="7990252" cy="400110"/>
          </a:xfrm>
          <a:prstGeom prst="rect">
            <a:avLst/>
          </a:prstGeom>
          <a:noFill/>
        </p:spPr>
        <p:txBody>
          <a:bodyPr wrap="square" lIns="91440" tIns="45720" rIns="91440" bIns="45720" rtlCol="0" anchor="t">
            <a:spAutoFit/>
          </a:bodyPr>
          <a:lstStyle/>
          <a:p>
            <a:pPr algn="ctr"/>
            <a:r>
              <a:rPr lang="fr-FR" sz="2000" spc="300">
                <a:solidFill>
                  <a:schemeClr val="bg1"/>
                </a:solidFill>
                <a:latin typeface="Aptos Black"/>
                <a:cs typeface="Arial"/>
              </a:rPr>
              <a:t>LE PREMIER FONDS DE SCPI INSPIR</a:t>
            </a:r>
            <a:r>
              <a:rPr lang="fr-FR" sz="2000" spc="300">
                <a:solidFill>
                  <a:schemeClr val="bg1"/>
                </a:solidFill>
                <a:latin typeface="Aptos Black"/>
                <a:ea typeface="+mn-lt"/>
                <a:cs typeface="+mn-lt"/>
              </a:rPr>
              <a:t>É</a:t>
            </a:r>
            <a:r>
              <a:rPr lang="fr-FR" sz="2000" spc="300">
                <a:solidFill>
                  <a:schemeClr val="bg1"/>
                </a:solidFill>
                <a:latin typeface="Aptos Black"/>
                <a:cs typeface="Arial"/>
              </a:rPr>
              <a:t> DES ETF</a:t>
            </a:r>
            <a:r>
              <a:rPr lang="fr-FR" sz="2000" spc="300">
                <a:solidFill>
                  <a:srgbClr val="E8E8E8"/>
                </a:solidFill>
                <a:latin typeface="Aptos Black"/>
                <a:ea typeface="+mn-lt"/>
                <a:cs typeface="+mn-lt"/>
              </a:rPr>
              <a:t> </a:t>
            </a:r>
            <a:endParaRPr lang="fr-FR" sz="2000" spc="300">
              <a:solidFill>
                <a:schemeClr val="bg1"/>
              </a:solidFill>
              <a:latin typeface="Aptos Black"/>
              <a:cs typeface="Arial" panose="020B0604020202020204" pitchFamily="34" charset="0"/>
            </a:endParaRPr>
          </a:p>
        </p:txBody>
      </p:sp>
    </p:spTree>
    <p:extLst>
      <p:ext uri="{BB962C8B-B14F-4D97-AF65-F5344CB8AC3E}">
        <p14:creationId xmlns:p14="http://schemas.microsoft.com/office/powerpoint/2010/main" val="34164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FB35-21CD-3134-3EAC-FF27E4420AFD}"/>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601BF9F8-DC8F-17D1-A017-584550D00A00}"/>
              </a:ext>
            </a:extLst>
          </p:cNvPr>
          <p:cNvSpPr txBox="1"/>
          <p:nvPr/>
        </p:nvSpPr>
        <p:spPr>
          <a:xfrm>
            <a:off x="300759" y="200734"/>
            <a:ext cx="6296408" cy="553998"/>
          </a:xfrm>
          <a:prstGeom prst="rect">
            <a:avLst/>
          </a:prstGeom>
          <a:noFill/>
        </p:spPr>
        <p:txBody>
          <a:bodyPr wrap="square" lIns="91440" tIns="45720" rIns="91440" bIns="45720" rtlCol="0" anchor="t">
            <a:spAutoFit/>
          </a:bodyPr>
          <a:lstStyle/>
          <a:p>
            <a:r>
              <a:rPr lang="fr-FR" sz="3000">
                <a:latin typeface="Aptos Black"/>
                <a:cs typeface="Arial"/>
              </a:rPr>
              <a:t>Projections </a:t>
            </a:r>
            <a:r>
              <a:rPr lang="fr-FR" sz="3000">
                <a:solidFill>
                  <a:srgbClr val="5670F7"/>
                </a:solidFill>
                <a:latin typeface="Aptos Black"/>
                <a:cs typeface="Arial"/>
              </a:rPr>
              <a:t>Financières </a:t>
            </a:r>
          </a:p>
        </p:txBody>
      </p:sp>
      <p:pic>
        <p:nvPicPr>
          <p:cNvPr id="31" name="Image 30" descr="Une image contenant Graphique, Police, logo, graphisme&#10;&#10;Description générée automatiquement">
            <a:extLst>
              <a:ext uri="{FF2B5EF4-FFF2-40B4-BE49-F238E27FC236}">
                <a16:creationId xmlns:a16="http://schemas.microsoft.com/office/drawing/2014/main" id="{6C156153-BFF2-76C6-8801-4E4287FCFB1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48" name="ZoneTexte 47">
            <a:extLst>
              <a:ext uri="{FF2B5EF4-FFF2-40B4-BE49-F238E27FC236}">
                <a16:creationId xmlns:a16="http://schemas.microsoft.com/office/drawing/2014/main" id="{B9FB3395-3F50-8945-FBE6-A8011C9F5F20}"/>
              </a:ext>
            </a:extLst>
          </p:cNvPr>
          <p:cNvSpPr txBox="1"/>
          <p:nvPr/>
        </p:nvSpPr>
        <p:spPr>
          <a:xfrm>
            <a:off x="300758" y="754384"/>
            <a:ext cx="6301209" cy="400110"/>
          </a:xfrm>
          <a:prstGeom prst="rect">
            <a:avLst/>
          </a:prstGeom>
          <a:noFill/>
        </p:spPr>
        <p:txBody>
          <a:bodyPr wrap="square" lIns="91440" tIns="45720" rIns="91440" bIns="45720" rtlCol="0" anchor="t">
            <a:spAutoFit/>
          </a:bodyPr>
          <a:lstStyle/>
          <a:p>
            <a:r>
              <a:rPr lang="fr-FR" sz="2000" dirty="0">
                <a:latin typeface="Aptos"/>
                <a:cs typeface="Arial"/>
              </a:rPr>
              <a:t>Nous visons la rentabilité dès 2027</a:t>
            </a:r>
            <a:endParaRPr lang="fr-FR" sz="2000" dirty="0">
              <a:solidFill>
                <a:srgbClr val="5670F7"/>
              </a:solidFill>
              <a:latin typeface="Aptos"/>
              <a:cs typeface="Arial"/>
            </a:endParaRPr>
          </a:p>
        </p:txBody>
      </p:sp>
      <p:graphicFrame>
        <p:nvGraphicFramePr>
          <p:cNvPr id="82" name="Tableau 81">
            <a:extLst>
              <a:ext uri="{FF2B5EF4-FFF2-40B4-BE49-F238E27FC236}">
                <a16:creationId xmlns:a16="http://schemas.microsoft.com/office/drawing/2014/main" id="{8E29EEED-1B33-6830-A7BE-F5E051CBF13D}"/>
              </a:ext>
            </a:extLst>
          </p:cNvPr>
          <p:cNvGraphicFramePr>
            <a:graphicFrameLocks noGrp="1"/>
          </p:cNvGraphicFramePr>
          <p:nvPr>
            <p:extLst>
              <p:ext uri="{D42A27DB-BD31-4B8C-83A1-F6EECF244321}">
                <p14:modId xmlns:p14="http://schemas.microsoft.com/office/powerpoint/2010/main" val="2659747220"/>
              </p:ext>
            </p:extLst>
          </p:nvPr>
        </p:nvGraphicFramePr>
        <p:xfrm>
          <a:off x="393530" y="1443787"/>
          <a:ext cx="8378234" cy="3298144"/>
        </p:xfrm>
        <a:graphic>
          <a:graphicData uri="http://schemas.openxmlformats.org/drawingml/2006/table">
            <a:tbl>
              <a:tblPr/>
              <a:tblGrid>
                <a:gridCol w="588755">
                  <a:extLst>
                    <a:ext uri="{9D8B030D-6E8A-4147-A177-3AD203B41FA5}">
                      <a16:colId xmlns:a16="http://schemas.microsoft.com/office/drawing/2014/main" val="2773515112"/>
                    </a:ext>
                  </a:extLst>
                </a:gridCol>
                <a:gridCol w="1380589">
                  <a:extLst>
                    <a:ext uri="{9D8B030D-6E8A-4147-A177-3AD203B41FA5}">
                      <a16:colId xmlns:a16="http://schemas.microsoft.com/office/drawing/2014/main" val="1068233101"/>
                    </a:ext>
                  </a:extLst>
                </a:gridCol>
                <a:gridCol w="1480843">
                  <a:extLst>
                    <a:ext uri="{9D8B030D-6E8A-4147-A177-3AD203B41FA5}">
                      <a16:colId xmlns:a16="http://schemas.microsoft.com/office/drawing/2014/main" val="1023794728"/>
                    </a:ext>
                  </a:extLst>
                </a:gridCol>
                <a:gridCol w="1173345">
                  <a:extLst>
                    <a:ext uri="{9D8B030D-6E8A-4147-A177-3AD203B41FA5}">
                      <a16:colId xmlns:a16="http://schemas.microsoft.com/office/drawing/2014/main" val="763400112"/>
                    </a:ext>
                  </a:extLst>
                </a:gridCol>
                <a:gridCol w="1367554">
                  <a:extLst>
                    <a:ext uri="{9D8B030D-6E8A-4147-A177-3AD203B41FA5}">
                      <a16:colId xmlns:a16="http://schemas.microsoft.com/office/drawing/2014/main" val="404376978"/>
                    </a:ext>
                  </a:extLst>
                </a:gridCol>
                <a:gridCol w="1100517">
                  <a:extLst>
                    <a:ext uri="{9D8B030D-6E8A-4147-A177-3AD203B41FA5}">
                      <a16:colId xmlns:a16="http://schemas.microsoft.com/office/drawing/2014/main" val="3576842073"/>
                    </a:ext>
                  </a:extLst>
                </a:gridCol>
                <a:gridCol w="1286631">
                  <a:extLst>
                    <a:ext uri="{9D8B030D-6E8A-4147-A177-3AD203B41FA5}">
                      <a16:colId xmlns:a16="http://schemas.microsoft.com/office/drawing/2014/main" val="2805103955"/>
                    </a:ext>
                  </a:extLst>
                </a:gridCol>
              </a:tblGrid>
              <a:tr h="489616">
                <a:tc>
                  <a:txBody>
                    <a:bodyPr/>
                    <a:lstStyle/>
                    <a:p>
                      <a:pPr algn="ctr" rtl="0" fontAlgn="ctr"/>
                      <a:r>
                        <a:rPr lang="fr-FR" sz="1100" b="1">
                          <a:effectLst/>
                          <a:latin typeface="Aptos"/>
                        </a:rPr>
                        <a:t>Année</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Collecte Annuelle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Actifs sous gestion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fr-FR" sz="1100" b="1">
                          <a:effectLst/>
                          <a:latin typeface="Aptos"/>
                        </a:rPr>
                        <a:t>Coûts des ventes</a:t>
                      </a:r>
                      <a:endParaRPr lang="fr-FR" sz="1100">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EBITDA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Marge d'EBITDA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37940132"/>
                  </a:ext>
                </a:extLst>
              </a:tr>
              <a:tr h="468088">
                <a:tc>
                  <a:txBody>
                    <a:bodyPr/>
                    <a:lstStyle/>
                    <a:p>
                      <a:pPr algn="ctr" rtl="0" fontAlgn="ctr"/>
                      <a:r>
                        <a:rPr lang="fr-FR" sz="1100" b="1">
                          <a:effectLst/>
                          <a:latin typeface="Aptos"/>
                        </a:rPr>
                        <a:t>2025</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40.000,00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275.000,00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solidFill>
                            <a:schemeClr val="tx1"/>
                          </a:solidFill>
                          <a:effectLst/>
                          <a:latin typeface="Aptos"/>
                        </a:rPr>
                        <a:t>-235.000,00 €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50961466"/>
                  </a:ext>
                </a:extLst>
              </a:tr>
              <a:tr h="468088">
                <a:tc>
                  <a:txBody>
                    <a:bodyPr/>
                    <a:lstStyle/>
                    <a:p>
                      <a:pPr algn="ctr" rtl="0" fontAlgn="ctr"/>
                      <a:r>
                        <a:rPr lang="fr-FR" sz="1100" b="1" i="0">
                          <a:solidFill>
                            <a:schemeClr val="tx1"/>
                          </a:solidFill>
                          <a:effectLst/>
                          <a:latin typeface="Aptos"/>
                        </a:rPr>
                        <a:t>2026</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435.000,00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435.000,00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 </a:t>
                      </a:r>
                      <a:r>
                        <a:rPr lang="fr-FR" sz="1100" b="0" i="0" u="none" strike="noStrike" noProof="0">
                          <a:solidFill>
                            <a:schemeClr val="tx1"/>
                          </a:solidFill>
                          <a:effectLst/>
                          <a:latin typeface="Aptos"/>
                        </a:rPr>
                        <a:t>-25.000,00 €</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i="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63750469"/>
                  </a:ext>
                </a:extLst>
              </a:tr>
              <a:tr h="468088">
                <a:tc>
                  <a:txBody>
                    <a:bodyPr/>
                    <a:lstStyle/>
                    <a:p>
                      <a:pPr algn="ctr" rtl="0" fontAlgn="ctr"/>
                      <a:r>
                        <a:rPr lang="fr-FR" sz="1100" b="1">
                          <a:solidFill>
                            <a:srgbClr val="5670F8"/>
                          </a:solidFill>
                          <a:effectLst/>
                          <a:latin typeface="Aptos"/>
                        </a:rPr>
                        <a:t>2027</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30 000 000,00 €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41 000 000,00 €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1.310.000,00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1.050.000,00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260.000,00 €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lvl="0" algn="ctr">
                        <a:buNone/>
                      </a:pPr>
                      <a:r>
                        <a:rPr lang="fr-FR" sz="1100" b="0" i="0" u="none" strike="noStrike" kern="1200" noProof="0">
                          <a:solidFill>
                            <a:srgbClr val="5670F8"/>
                          </a:solidFill>
                          <a:effectLst/>
                          <a:latin typeface="Aptos"/>
                        </a:rPr>
                        <a:t>~</a:t>
                      </a:r>
                      <a:r>
                        <a:rPr lang="fr-FR" sz="1100" b="1" kern="1200">
                          <a:solidFill>
                            <a:srgbClr val="5670F8"/>
                          </a:solidFill>
                          <a:effectLst/>
                          <a:latin typeface="Aptos"/>
                          <a:ea typeface="+mn-ea"/>
                          <a:cs typeface="+mn-cs"/>
                        </a:rPr>
                        <a:t> 20%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41073278"/>
                  </a:ext>
                </a:extLst>
              </a:tr>
              <a:tr h="468088">
                <a:tc>
                  <a:txBody>
                    <a:bodyPr/>
                    <a:lstStyle/>
                    <a:p>
                      <a:pPr algn="ctr" rtl="0" fontAlgn="ctr"/>
                      <a:r>
                        <a:rPr lang="fr-FR" sz="1100" b="1">
                          <a:effectLst/>
                          <a:latin typeface="Aptos"/>
                        </a:rPr>
                        <a:t>2028</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60 000 000,00 €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101 000 000,00 €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2.810.000,00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1.905.000,00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lvl="0" algn="ctr">
                        <a:buNone/>
                      </a:pPr>
                      <a:r>
                        <a:rPr lang="fr-FR" sz="1100" b="0" i="0" u="none" strike="noStrike" kern="1200" noProof="0">
                          <a:solidFill>
                            <a:schemeClr val="tx1"/>
                          </a:solidFill>
                          <a:effectLst/>
                          <a:latin typeface="Aptos"/>
                        </a:rPr>
                        <a:t>&gt; 30</a:t>
                      </a:r>
                      <a:r>
                        <a:rPr lang="fr-FR" sz="1100" b="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6789722"/>
                  </a:ext>
                </a:extLst>
              </a:tr>
              <a:tr h="468088">
                <a:tc>
                  <a:txBody>
                    <a:bodyPr/>
                    <a:lstStyle/>
                    <a:p>
                      <a:pPr algn="ctr" rtl="0" fontAlgn="ctr"/>
                      <a:r>
                        <a:rPr lang="fr-FR" sz="1100" b="1">
                          <a:effectLst/>
                          <a:latin typeface="Aptos"/>
                        </a:rPr>
                        <a:t>2029</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4.610.000,00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2.870.000,00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1.740.000,00 €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indent="0" algn="ctr" rtl="0" eaLnBrk="1" fontAlgn="ctr" latinLnBrk="0" hangingPunct="1">
                        <a:buNone/>
                      </a:pPr>
                      <a:r>
                        <a:rPr lang="fr-FR" sz="1100" b="0" kern="1200">
                          <a:solidFill>
                            <a:schemeClr val="tx1"/>
                          </a:solidFill>
                          <a:effectLst/>
                          <a:latin typeface="Aptos"/>
                          <a:ea typeface="+mn-ea"/>
                          <a:cs typeface="+mn-cs"/>
                        </a:rPr>
                        <a:t>&gt; 35%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5598310"/>
                  </a:ext>
                </a:extLst>
              </a:tr>
              <a:tr h="468088">
                <a:tc>
                  <a:txBody>
                    <a:bodyPr/>
                    <a:lstStyle/>
                    <a:p>
                      <a:pPr algn="ctr" rtl="0" fontAlgn="ctr"/>
                      <a:r>
                        <a:rPr lang="fr-FR" sz="1100" b="1">
                          <a:effectLst/>
                          <a:latin typeface="Aptos"/>
                        </a:rPr>
                        <a:t>2030</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120 000 000,00 €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dirty="0">
                          <a:effectLst/>
                          <a:latin typeface="Aptos"/>
                        </a:rPr>
                        <a:t>311 000 000,00 €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6.710.000,00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4.005.000,00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2.705.000,00 €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rtl="0" eaLnBrk="1" fontAlgn="ctr" latinLnBrk="0" hangingPunct="1"/>
                      <a:r>
                        <a:rPr lang="fr-FR" sz="1100" b="0" kern="1200" dirty="0">
                          <a:solidFill>
                            <a:schemeClr val="tx1"/>
                          </a:solidFill>
                          <a:effectLst/>
                          <a:latin typeface="Aptos"/>
                          <a:ea typeface="+mn-ea"/>
                          <a:cs typeface="+mn-cs"/>
                        </a:rPr>
                        <a:t> &gt; 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1530304"/>
                  </a:ext>
                </a:extLst>
              </a:tr>
            </a:tbl>
          </a:graphicData>
        </a:graphic>
      </p:graphicFrame>
    </p:spTree>
    <p:extLst>
      <p:ext uri="{BB962C8B-B14F-4D97-AF65-F5344CB8AC3E}">
        <p14:creationId xmlns:p14="http://schemas.microsoft.com/office/powerpoint/2010/main" val="209495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892C-E319-7591-11B6-79E6A2A53FF7}"/>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5855E304-98B2-1CEF-297E-93EEF71A82D2}"/>
              </a:ext>
            </a:extLst>
          </p:cNvPr>
          <p:cNvSpPr txBox="1"/>
          <p:nvPr/>
        </p:nvSpPr>
        <p:spPr>
          <a:xfrm>
            <a:off x="311515" y="292244"/>
            <a:ext cx="6476559" cy="553998"/>
          </a:xfrm>
          <a:prstGeom prst="rect">
            <a:avLst/>
          </a:prstGeom>
          <a:noFill/>
        </p:spPr>
        <p:txBody>
          <a:bodyPr wrap="square" lIns="91440" tIns="45720" rIns="91440" bIns="45720" rtlCol="0" anchor="t">
            <a:spAutoFit/>
          </a:bodyPr>
          <a:lstStyle/>
          <a:p>
            <a:r>
              <a:rPr lang="fr-FR" sz="3000">
                <a:latin typeface="Aptos Black"/>
                <a:cs typeface="Arial"/>
              </a:rPr>
              <a:t>Demande de </a:t>
            </a:r>
            <a:r>
              <a:rPr lang="fr-FR" sz="3000">
                <a:solidFill>
                  <a:srgbClr val="5670F7"/>
                </a:solidFill>
                <a:latin typeface="Aptos Black"/>
                <a:cs typeface="Arial"/>
              </a:rPr>
              <a:t>financement </a:t>
            </a:r>
          </a:p>
        </p:txBody>
      </p:sp>
      <p:pic>
        <p:nvPicPr>
          <p:cNvPr id="31" name="Image 30" descr="Une image contenant Graphique, Police, logo, graphisme&#10;&#10;Description générée automatiquement">
            <a:extLst>
              <a:ext uri="{FF2B5EF4-FFF2-40B4-BE49-F238E27FC236}">
                <a16:creationId xmlns:a16="http://schemas.microsoft.com/office/drawing/2014/main" id="{F4DCF6FD-64B9-C66D-281B-6D13B471F58B}"/>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FE45349B-B0C4-72B6-957C-9FE16260B570}"/>
              </a:ext>
            </a:extLst>
          </p:cNvPr>
          <p:cNvSpPr txBox="1"/>
          <p:nvPr/>
        </p:nvSpPr>
        <p:spPr>
          <a:xfrm>
            <a:off x="326507" y="1360624"/>
            <a:ext cx="8082677" cy="646331"/>
          </a:xfrm>
          <a:prstGeom prst="rect">
            <a:avLst/>
          </a:prstGeom>
          <a:noFill/>
        </p:spPr>
        <p:txBody>
          <a:bodyPr wrap="square" lIns="91440" tIns="45720" rIns="91440" bIns="45720" rtlCol="0" anchor="t">
            <a:spAutoFit/>
          </a:bodyPr>
          <a:lstStyle/>
          <a:p>
            <a:r>
              <a:rPr lang="fr-FR" b="1" dirty="0">
                <a:latin typeface="Aptos"/>
                <a:cs typeface="Arial"/>
              </a:rPr>
              <a:t>Nous sollicitons un investissement de </a:t>
            </a:r>
            <a:r>
              <a:rPr lang="fr-FR" b="1" dirty="0">
                <a:solidFill>
                  <a:srgbClr val="5670F7"/>
                </a:solidFill>
                <a:latin typeface="Aptos"/>
                <a:cs typeface="Arial"/>
              </a:rPr>
              <a:t>500.000</a:t>
            </a:r>
            <a:r>
              <a:rPr lang="fr-FR" b="1" dirty="0">
                <a:solidFill>
                  <a:srgbClr val="5670F7"/>
                </a:solidFill>
                <a:latin typeface="Aptos"/>
                <a:ea typeface="+mn-lt"/>
                <a:cs typeface="Arial"/>
              </a:rPr>
              <a:t> </a:t>
            </a:r>
            <a:r>
              <a:rPr lang="fr-FR" b="1" dirty="0">
                <a:solidFill>
                  <a:srgbClr val="5670F7"/>
                </a:solidFill>
                <a:latin typeface="Aptos"/>
                <a:ea typeface="+mn-lt"/>
                <a:cs typeface="+mn-lt"/>
              </a:rPr>
              <a:t>€</a:t>
            </a:r>
            <a:r>
              <a:rPr lang="fr-FR" b="1" dirty="0">
                <a:solidFill>
                  <a:srgbClr val="5670F7"/>
                </a:solidFill>
                <a:latin typeface="Aptos"/>
                <a:cs typeface="Arial"/>
              </a:rPr>
              <a:t> </a:t>
            </a:r>
            <a:r>
              <a:rPr lang="fr-FR" b="1" dirty="0">
                <a:latin typeface="Aptos"/>
                <a:cs typeface="Arial"/>
              </a:rPr>
              <a:t>en échange de </a:t>
            </a:r>
            <a:r>
              <a:rPr lang="fr-FR" b="1" dirty="0">
                <a:solidFill>
                  <a:srgbClr val="5670F7"/>
                </a:solidFill>
                <a:latin typeface="Aptos"/>
                <a:cs typeface="Arial"/>
              </a:rPr>
              <a:t>20% des parts de la société</a:t>
            </a:r>
            <a:r>
              <a:rPr lang="fr-FR" b="1" dirty="0">
                <a:latin typeface="Aptos"/>
                <a:cs typeface="Arial"/>
              </a:rPr>
              <a:t>.</a:t>
            </a:r>
            <a:endParaRPr lang="en-GB" b="1" dirty="0">
              <a:latin typeface="Aptos"/>
              <a:cs typeface="Arial"/>
            </a:endParaRPr>
          </a:p>
        </p:txBody>
      </p:sp>
      <p:graphicFrame>
        <p:nvGraphicFramePr>
          <p:cNvPr id="5" name="Tableau 4">
            <a:extLst>
              <a:ext uri="{FF2B5EF4-FFF2-40B4-BE49-F238E27FC236}">
                <a16:creationId xmlns:a16="http://schemas.microsoft.com/office/drawing/2014/main" id="{6615D55F-0EC5-AD01-26AD-78EC01A7F268}"/>
              </a:ext>
            </a:extLst>
          </p:cNvPr>
          <p:cNvGraphicFramePr>
            <a:graphicFrameLocks noGrp="1"/>
          </p:cNvGraphicFramePr>
          <p:nvPr>
            <p:extLst>
              <p:ext uri="{D42A27DB-BD31-4B8C-83A1-F6EECF244321}">
                <p14:modId xmlns:p14="http://schemas.microsoft.com/office/powerpoint/2010/main" val="1141129220"/>
              </p:ext>
            </p:extLst>
          </p:nvPr>
        </p:nvGraphicFramePr>
        <p:xfrm>
          <a:off x="431662" y="2178222"/>
          <a:ext cx="7872366" cy="2529428"/>
        </p:xfrm>
        <a:graphic>
          <a:graphicData uri="http://schemas.openxmlformats.org/drawingml/2006/table">
            <a:tbl>
              <a:tblPr firstRow="1" bandRow="1">
                <a:tableStyleId>{5C22544A-7EE6-4342-B048-85BDC9FD1C3A}</a:tableStyleId>
              </a:tblPr>
              <a:tblGrid>
                <a:gridCol w="571749">
                  <a:extLst>
                    <a:ext uri="{9D8B030D-6E8A-4147-A177-3AD203B41FA5}">
                      <a16:colId xmlns:a16="http://schemas.microsoft.com/office/drawing/2014/main" val="1932474104"/>
                    </a:ext>
                  </a:extLst>
                </a:gridCol>
                <a:gridCol w="2128206">
                  <a:extLst>
                    <a:ext uri="{9D8B030D-6E8A-4147-A177-3AD203B41FA5}">
                      <a16:colId xmlns:a16="http://schemas.microsoft.com/office/drawing/2014/main" val="2014724412"/>
                    </a:ext>
                  </a:extLst>
                </a:gridCol>
                <a:gridCol w="5172411">
                  <a:extLst>
                    <a:ext uri="{9D8B030D-6E8A-4147-A177-3AD203B41FA5}">
                      <a16:colId xmlns:a16="http://schemas.microsoft.com/office/drawing/2014/main" val="4285892991"/>
                    </a:ext>
                  </a:extLst>
                </a:gridCol>
              </a:tblGrid>
              <a:tr h="510724">
                <a:tc>
                  <a:txBody>
                    <a:bodyPr/>
                    <a:lstStyle/>
                    <a:p>
                      <a:pPr algn="l"/>
                      <a:r>
                        <a:rPr lang="fr-FR" sz="1100" b="1">
                          <a:solidFill>
                            <a:schemeClr val="tx1"/>
                          </a:solidFill>
                          <a:latin typeface="Aptos"/>
                          <a:cs typeface="Arial"/>
                        </a:rPr>
                        <a:t>10%</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50.000,00 </a:t>
                      </a:r>
                      <a:r>
                        <a:rPr lang="fr-FR" sz="1100" b="0" kern="1200" noProof="0">
                          <a:solidFill>
                            <a:schemeClr val="tx1"/>
                          </a:solidFill>
                          <a:latin typeface="Aptos"/>
                          <a:ea typeface="+mn-ea"/>
                          <a:cs typeface="Arial"/>
                        </a:rPr>
                        <a:t>€ (sur 2025)</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fr-FR" sz="1100" b="0" u="none" strike="noStrike" kern="1200">
                          <a:solidFill>
                            <a:schemeClr val="dk1"/>
                          </a:solidFill>
                          <a:effectLst/>
                          <a:latin typeface="Aptos"/>
                          <a:ea typeface="+mn-ea"/>
                          <a:cs typeface="Arial"/>
                        </a:rPr>
                        <a:t>Frais juridiques divers (création du fonds, conformité réglementaire et obtention de l’agrément AMF, rédaction des documents légaux).</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6726339"/>
                  </a:ext>
                </a:extLst>
              </a:tr>
              <a:tr h="504676">
                <a:tc>
                  <a:txBody>
                    <a:bodyPr/>
                    <a:lstStyle/>
                    <a:p>
                      <a:pPr algn="l"/>
                      <a:r>
                        <a:rPr lang="fr-FR" sz="1100" b="1">
                          <a:solidFill>
                            <a:schemeClr val="tx1"/>
                          </a:solidFill>
                          <a:latin typeface="Aptos"/>
                          <a:cs typeface="Arial"/>
                        </a:rPr>
                        <a:t>25% </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125.000,00 </a:t>
                      </a:r>
                      <a:r>
                        <a:rPr lang="fr-FR" sz="1100" b="0" kern="1200" noProof="0">
                          <a:solidFill>
                            <a:schemeClr val="tx1"/>
                          </a:solidFill>
                          <a:latin typeface="Aptos"/>
                          <a:ea typeface="+mn-ea"/>
                          <a:cs typeface="Arial"/>
                        </a:rPr>
                        <a:t>€ (sur 2025)</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Fonds propres règlementaires (montant requis fixé par l'AMF pour opérer une SGP). Liquidités conservées au sein de la société.</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57563"/>
                  </a:ext>
                </a:extLst>
              </a:tr>
              <a:tr h="504676">
                <a:tc>
                  <a:txBody>
                    <a:bodyPr/>
                    <a:lstStyle/>
                    <a:p>
                      <a:pPr algn="l"/>
                      <a:r>
                        <a:rPr lang="fr-FR" sz="1100" b="1">
                          <a:solidFill>
                            <a:schemeClr val="tx1"/>
                          </a:solidFill>
                          <a:latin typeface="Aptos"/>
                          <a:cs typeface="Arial"/>
                        </a:rPr>
                        <a:t>30%</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150.000,00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Recrutement de talents / salaires (gérant financier, responsable conformité, MO).</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7659930"/>
                  </a:ext>
                </a:extLst>
              </a:tr>
              <a:tr h="504676">
                <a:tc>
                  <a:txBody>
                    <a:bodyPr/>
                    <a:lstStyle/>
                    <a:p>
                      <a:pPr algn="l"/>
                      <a:r>
                        <a:rPr lang="fr-FR" sz="1100" b="1">
                          <a:solidFill>
                            <a:schemeClr val="tx1"/>
                          </a:solidFill>
                          <a:latin typeface="Aptos"/>
                          <a:cs typeface="Arial"/>
                        </a:rPr>
                        <a:t>15%</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75.000,00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Charges opérationnelles diverses (outils digitaux, bureaux, frais divers).</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8794928"/>
                  </a:ext>
                </a:extLst>
              </a:tr>
              <a:tr h="504676">
                <a:tc>
                  <a:txBody>
                    <a:bodyPr/>
                    <a:lstStyle/>
                    <a:p>
                      <a:pPr algn="l"/>
                      <a:r>
                        <a:rPr lang="fr-FR" sz="1100" b="1">
                          <a:solidFill>
                            <a:schemeClr val="tx1"/>
                          </a:solidFill>
                          <a:latin typeface="Aptos"/>
                          <a:cs typeface="Arial"/>
                        </a:rPr>
                        <a:t>20 %</a:t>
                      </a:r>
                    </a:p>
                  </a:txBody>
                  <a:tcPr marL="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sz="1100" b="0" kern="1200">
                          <a:solidFill>
                            <a:schemeClr val="tx1"/>
                          </a:solidFill>
                          <a:latin typeface="Aptos"/>
                          <a:ea typeface="+mn-ea"/>
                          <a:cs typeface="Arial"/>
                        </a:rPr>
                        <a:t>100.000,00 </a:t>
                      </a:r>
                      <a:r>
                        <a:rPr lang="fr-FR" sz="1100" b="0" kern="1200" noProof="0">
                          <a:solidFill>
                            <a:schemeClr val="tx1"/>
                          </a:solidFill>
                          <a:latin typeface="Aptos"/>
                          <a:ea typeface="+mn-ea"/>
                          <a:cs typeface="Arial"/>
                        </a:rPr>
                        <a:t>€ (sur 2025-2026)</a:t>
                      </a:r>
                      <a:endParaRPr lang="fr-FR" sz="1100" b="0" kern="1200">
                        <a:solidFill>
                          <a:schemeClr val="tx1"/>
                        </a:solidFill>
                        <a:latin typeface="Aptos"/>
                        <a:ea typeface="+mn-ea"/>
                        <a:cs typeface="Arial"/>
                      </a:endParaRP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fr-FR" sz="1100" b="0" u="none" strike="noStrike" kern="1200">
                          <a:solidFill>
                            <a:schemeClr val="dk1"/>
                          </a:solidFill>
                          <a:effectLst/>
                          <a:latin typeface="Aptos"/>
                          <a:ea typeface="+mn-ea"/>
                          <a:cs typeface="Arial"/>
                        </a:rPr>
                        <a:t>Frais de marketing et communication.</a:t>
                      </a:r>
                    </a:p>
                  </a:txBody>
                  <a:tcPr marL="108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193960"/>
                  </a:ext>
                </a:extLst>
              </a:tr>
            </a:tbl>
          </a:graphicData>
        </a:graphic>
      </p:graphicFrame>
      <p:sp>
        <p:nvSpPr>
          <p:cNvPr id="6" name="ZoneTexte 5">
            <a:extLst>
              <a:ext uri="{FF2B5EF4-FFF2-40B4-BE49-F238E27FC236}">
                <a16:creationId xmlns:a16="http://schemas.microsoft.com/office/drawing/2014/main" id="{0D1FBAD4-C639-A20A-F485-3D160579C1E9}"/>
              </a:ext>
            </a:extLst>
          </p:cNvPr>
          <p:cNvSpPr txBox="1"/>
          <p:nvPr/>
        </p:nvSpPr>
        <p:spPr>
          <a:xfrm>
            <a:off x="311514" y="783383"/>
            <a:ext cx="7113413" cy="400110"/>
          </a:xfrm>
          <a:prstGeom prst="rect">
            <a:avLst/>
          </a:prstGeom>
          <a:noFill/>
        </p:spPr>
        <p:txBody>
          <a:bodyPr wrap="square" lIns="91440" tIns="45720" rIns="91440" bIns="45720" rtlCol="0" anchor="t">
            <a:spAutoFit/>
          </a:bodyPr>
          <a:lstStyle/>
          <a:p>
            <a:r>
              <a:rPr lang="fr-FR" sz="2000">
                <a:latin typeface="Aptos"/>
                <a:cs typeface="Arial"/>
              </a:rPr>
              <a:t>Révolutionnons ensemble l’investissement immobilier indirect</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268791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DDB0-0A2E-5357-F02C-644C9B672FFE}"/>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92EDF9CC-594D-BD87-6979-6964154BA227}"/>
              </a:ext>
            </a:extLst>
          </p:cNvPr>
          <p:cNvSpPr txBox="1"/>
          <p:nvPr/>
        </p:nvSpPr>
        <p:spPr>
          <a:xfrm>
            <a:off x="300758" y="228166"/>
            <a:ext cx="6301209" cy="553998"/>
          </a:xfrm>
          <a:prstGeom prst="rect">
            <a:avLst/>
          </a:prstGeom>
          <a:noFill/>
        </p:spPr>
        <p:txBody>
          <a:bodyPr wrap="square" lIns="91440" tIns="45720" rIns="91440" bIns="45720" rtlCol="0" anchor="t">
            <a:spAutoFit/>
          </a:bodyPr>
          <a:lstStyle/>
          <a:p>
            <a:r>
              <a:rPr lang="fr-FR" sz="3000">
                <a:latin typeface="Aptos Black"/>
                <a:cs typeface="Arial"/>
              </a:rPr>
              <a:t>Road</a:t>
            </a:r>
            <a:r>
              <a:rPr lang="fr-FR" sz="3000">
                <a:solidFill>
                  <a:srgbClr val="5670F7"/>
                </a:solidFill>
                <a:latin typeface="Aptos Black"/>
                <a:cs typeface="Arial"/>
              </a:rPr>
              <a:t>map</a:t>
            </a:r>
            <a:r>
              <a:rPr lang="fr-FR" sz="3000">
                <a:latin typeface="Arial Black"/>
                <a:cs typeface="Arial"/>
              </a:rPr>
              <a:t> </a:t>
            </a:r>
            <a:endParaRPr lang="fr-FR" sz="3000">
              <a:solidFill>
                <a:srgbClr val="5670F7"/>
              </a:solidFill>
              <a:latin typeface="Arial Black"/>
              <a:cs typeface="Arial"/>
            </a:endParaRPr>
          </a:p>
        </p:txBody>
      </p:sp>
      <p:pic>
        <p:nvPicPr>
          <p:cNvPr id="31" name="Image 30" descr="Une image contenant Graphique, Police, logo, graphisme&#10;&#10;Description générée automatiquement">
            <a:extLst>
              <a:ext uri="{FF2B5EF4-FFF2-40B4-BE49-F238E27FC236}">
                <a16:creationId xmlns:a16="http://schemas.microsoft.com/office/drawing/2014/main" id="{80D019AA-7C7E-2A87-EB7B-49E76220660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8663555E-F06A-BC90-E098-F6005C8DFB7D}"/>
              </a:ext>
            </a:extLst>
          </p:cNvPr>
          <p:cNvSpPr txBox="1"/>
          <p:nvPr/>
        </p:nvSpPr>
        <p:spPr>
          <a:xfrm>
            <a:off x="300758" y="781816"/>
            <a:ext cx="6301209" cy="400110"/>
          </a:xfrm>
          <a:prstGeom prst="rect">
            <a:avLst/>
          </a:prstGeom>
          <a:noFill/>
        </p:spPr>
        <p:txBody>
          <a:bodyPr wrap="square" lIns="91440" tIns="45720" rIns="91440" bIns="45720" rtlCol="0" anchor="t">
            <a:spAutoFit/>
          </a:bodyPr>
          <a:lstStyle/>
          <a:p>
            <a:r>
              <a:rPr lang="fr-FR" sz="2000">
                <a:latin typeface="Aptos"/>
                <a:cs typeface="Arial"/>
              </a:rPr>
              <a:t>Les étapes clefs pour lancer le projet</a:t>
            </a:r>
            <a:endParaRPr lang="fr-FR" sz="2000">
              <a:solidFill>
                <a:srgbClr val="5670F7"/>
              </a:solidFill>
              <a:latin typeface="Aptos"/>
              <a:cs typeface="Arial"/>
            </a:endParaRPr>
          </a:p>
        </p:txBody>
      </p:sp>
      <p:sp>
        <p:nvSpPr>
          <p:cNvPr id="64" name="Signalisation droite 63">
            <a:extLst>
              <a:ext uri="{FF2B5EF4-FFF2-40B4-BE49-F238E27FC236}">
                <a16:creationId xmlns:a16="http://schemas.microsoft.com/office/drawing/2014/main" id="{460E5488-28DB-741F-6EF5-A9CC92E3A9E7}"/>
              </a:ext>
            </a:extLst>
          </p:cNvPr>
          <p:cNvSpPr/>
          <p:nvPr/>
        </p:nvSpPr>
        <p:spPr>
          <a:xfrm>
            <a:off x="110070" y="2724689"/>
            <a:ext cx="8752115" cy="479825"/>
          </a:xfrm>
          <a:prstGeom prst="homePlate">
            <a:avLst>
              <a:gd name="adj" fmla="val 36233"/>
            </a:avLst>
          </a:prstGeom>
          <a:gradFill>
            <a:gsLst>
              <a:gs pos="2000">
                <a:srgbClr val="0A2095">
                  <a:lumMod val="61000"/>
                </a:srgbClr>
              </a:gs>
              <a:gs pos="30000">
                <a:srgbClr val="4619FF"/>
              </a:gs>
              <a:gs pos="98000">
                <a:srgbClr val="A7B5FF"/>
              </a:gs>
              <a:gs pos="55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031519B1-A389-415F-953D-205D42E656DB}"/>
              </a:ext>
            </a:extLst>
          </p:cNvPr>
          <p:cNvSpPr txBox="1"/>
          <p:nvPr/>
        </p:nvSpPr>
        <p:spPr>
          <a:xfrm>
            <a:off x="4866737"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2026 </a:t>
            </a:r>
          </a:p>
        </p:txBody>
      </p:sp>
      <p:sp>
        <p:nvSpPr>
          <p:cNvPr id="67" name="ZoneTexte 66">
            <a:extLst>
              <a:ext uri="{FF2B5EF4-FFF2-40B4-BE49-F238E27FC236}">
                <a16:creationId xmlns:a16="http://schemas.microsoft.com/office/drawing/2014/main" id="{4542E38C-9925-407F-A7BD-1756AB355F6D}"/>
              </a:ext>
            </a:extLst>
          </p:cNvPr>
          <p:cNvSpPr txBox="1"/>
          <p:nvPr/>
        </p:nvSpPr>
        <p:spPr>
          <a:xfrm>
            <a:off x="8044145"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2030 </a:t>
            </a:r>
          </a:p>
        </p:txBody>
      </p:sp>
      <p:sp>
        <p:nvSpPr>
          <p:cNvPr id="68" name="ZoneTexte 67">
            <a:extLst>
              <a:ext uri="{FF2B5EF4-FFF2-40B4-BE49-F238E27FC236}">
                <a16:creationId xmlns:a16="http://schemas.microsoft.com/office/drawing/2014/main" id="{AD43A4C3-4548-CA9D-1C0D-E095004B85E4}"/>
              </a:ext>
            </a:extLst>
          </p:cNvPr>
          <p:cNvSpPr txBox="1"/>
          <p:nvPr/>
        </p:nvSpPr>
        <p:spPr>
          <a:xfrm>
            <a:off x="6484349"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2028 </a:t>
            </a:r>
          </a:p>
        </p:txBody>
      </p:sp>
      <p:grpSp>
        <p:nvGrpSpPr>
          <p:cNvPr id="78" name="Groupe 77">
            <a:extLst>
              <a:ext uri="{FF2B5EF4-FFF2-40B4-BE49-F238E27FC236}">
                <a16:creationId xmlns:a16="http://schemas.microsoft.com/office/drawing/2014/main" id="{C9306793-FCAE-38DA-B3BB-B26765356434}"/>
              </a:ext>
            </a:extLst>
          </p:cNvPr>
          <p:cNvGrpSpPr/>
          <p:nvPr/>
        </p:nvGrpSpPr>
        <p:grpSpPr>
          <a:xfrm>
            <a:off x="5981520" y="2874601"/>
            <a:ext cx="180000" cy="180000"/>
            <a:chOff x="1121217" y="2811825"/>
            <a:chExt cx="180000" cy="180000"/>
          </a:xfrm>
        </p:grpSpPr>
        <p:sp>
          <p:nvSpPr>
            <p:cNvPr id="79" name="Ellipse 78">
              <a:extLst>
                <a:ext uri="{FF2B5EF4-FFF2-40B4-BE49-F238E27FC236}">
                  <a16:creationId xmlns:a16="http://schemas.microsoft.com/office/drawing/2014/main" id="{C4973308-A0E5-AFCD-D6FC-E0BCD2AB3D65}"/>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a:extLst>
                <a:ext uri="{FF2B5EF4-FFF2-40B4-BE49-F238E27FC236}">
                  <a16:creationId xmlns:a16="http://schemas.microsoft.com/office/drawing/2014/main" id="{8BAC6F8F-52E8-B85F-4C00-3B72EA07ED3A}"/>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1" name="Groupe 80">
            <a:extLst>
              <a:ext uri="{FF2B5EF4-FFF2-40B4-BE49-F238E27FC236}">
                <a16:creationId xmlns:a16="http://schemas.microsoft.com/office/drawing/2014/main" id="{5D5B507C-1804-E3FE-8260-5BF7CD7CF63A}"/>
              </a:ext>
            </a:extLst>
          </p:cNvPr>
          <p:cNvGrpSpPr/>
          <p:nvPr/>
        </p:nvGrpSpPr>
        <p:grpSpPr>
          <a:xfrm>
            <a:off x="7555541" y="2874601"/>
            <a:ext cx="180000" cy="180000"/>
            <a:chOff x="1121217" y="2811825"/>
            <a:chExt cx="180000" cy="180000"/>
          </a:xfrm>
        </p:grpSpPr>
        <p:sp>
          <p:nvSpPr>
            <p:cNvPr id="82" name="Ellipse 81">
              <a:extLst>
                <a:ext uri="{FF2B5EF4-FFF2-40B4-BE49-F238E27FC236}">
                  <a16:creationId xmlns:a16="http://schemas.microsoft.com/office/drawing/2014/main" id="{2A6949AB-0EAE-68C7-323A-61DC72008EA6}"/>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a:extLst>
                <a:ext uri="{FF2B5EF4-FFF2-40B4-BE49-F238E27FC236}">
                  <a16:creationId xmlns:a16="http://schemas.microsoft.com/office/drawing/2014/main" id="{E96042E3-420B-33C5-A03A-B2144B747BD5}"/>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8" name="ZoneTexte 87">
            <a:extLst>
              <a:ext uri="{FF2B5EF4-FFF2-40B4-BE49-F238E27FC236}">
                <a16:creationId xmlns:a16="http://schemas.microsoft.com/office/drawing/2014/main" id="{AFC3569F-4FE3-8ED4-BDE9-D749491E09EF}"/>
              </a:ext>
            </a:extLst>
          </p:cNvPr>
          <p:cNvSpPr txBox="1"/>
          <p:nvPr/>
        </p:nvSpPr>
        <p:spPr>
          <a:xfrm>
            <a:off x="265385" y="2795324"/>
            <a:ext cx="736734" cy="338554"/>
          </a:xfrm>
          <a:prstGeom prst="rect">
            <a:avLst/>
          </a:prstGeom>
          <a:noFill/>
        </p:spPr>
        <p:txBody>
          <a:bodyPr wrap="square" rtlCol="0">
            <a:spAutoFit/>
          </a:bodyPr>
          <a:lstStyle/>
          <a:p>
            <a:pPr algn="ctr"/>
            <a:r>
              <a:rPr lang="fr-FR" sz="1600">
                <a:solidFill>
                  <a:schemeClr val="bg1"/>
                </a:solidFill>
                <a:latin typeface="Arial Black" panose="020B0A04020102020204" pitchFamily="34" charset="0"/>
                <a:cs typeface="Arial" panose="020B0604020202020204" pitchFamily="34" charset="0"/>
              </a:rPr>
              <a:t>2025 </a:t>
            </a:r>
          </a:p>
        </p:txBody>
      </p:sp>
      <p:grpSp>
        <p:nvGrpSpPr>
          <p:cNvPr id="3" name="Groupe 2">
            <a:extLst>
              <a:ext uri="{FF2B5EF4-FFF2-40B4-BE49-F238E27FC236}">
                <a16:creationId xmlns:a16="http://schemas.microsoft.com/office/drawing/2014/main" id="{C7DCFF16-03A3-7949-8CDE-092502A5C851}"/>
              </a:ext>
            </a:extLst>
          </p:cNvPr>
          <p:cNvGrpSpPr/>
          <p:nvPr/>
        </p:nvGrpSpPr>
        <p:grpSpPr>
          <a:xfrm>
            <a:off x="1758008" y="2874601"/>
            <a:ext cx="180000" cy="180000"/>
            <a:chOff x="1121217" y="2811825"/>
            <a:chExt cx="180000" cy="180000"/>
          </a:xfrm>
        </p:grpSpPr>
        <p:sp>
          <p:nvSpPr>
            <p:cNvPr id="4" name="Ellipse 3">
              <a:extLst>
                <a:ext uri="{FF2B5EF4-FFF2-40B4-BE49-F238E27FC236}">
                  <a16:creationId xmlns:a16="http://schemas.microsoft.com/office/drawing/2014/main" id="{B56E7E72-3D55-7CDC-210B-A20EA1109D5F}"/>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DA7351CE-EBFE-4E87-5C34-ACD88DC09DA2}"/>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56ECADF3-036A-13BC-9650-DE2A6EAAB269}"/>
              </a:ext>
            </a:extLst>
          </p:cNvPr>
          <p:cNvGrpSpPr/>
          <p:nvPr/>
        </p:nvGrpSpPr>
        <p:grpSpPr>
          <a:xfrm>
            <a:off x="2823162" y="2874601"/>
            <a:ext cx="180000" cy="180000"/>
            <a:chOff x="1121217" y="2811825"/>
            <a:chExt cx="180000" cy="180000"/>
          </a:xfrm>
        </p:grpSpPr>
        <p:sp>
          <p:nvSpPr>
            <p:cNvPr id="7" name="Ellipse 6">
              <a:extLst>
                <a:ext uri="{FF2B5EF4-FFF2-40B4-BE49-F238E27FC236}">
                  <a16:creationId xmlns:a16="http://schemas.microsoft.com/office/drawing/2014/main" id="{16323F7F-9F63-B653-A255-6A16384E363D}"/>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07C042A-A92C-DD9A-3855-CAA79757E98B}"/>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a:extLst>
              <a:ext uri="{FF2B5EF4-FFF2-40B4-BE49-F238E27FC236}">
                <a16:creationId xmlns:a16="http://schemas.microsoft.com/office/drawing/2014/main" id="{33D4E744-AFFC-95E8-E0D2-89F71D4262AB}"/>
              </a:ext>
            </a:extLst>
          </p:cNvPr>
          <p:cNvGrpSpPr/>
          <p:nvPr/>
        </p:nvGrpSpPr>
        <p:grpSpPr>
          <a:xfrm>
            <a:off x="3884040" y="2874601"/>
            <a:ext cx="180000" cy="180000"/>
            <a:chOff x="1121217" y="2811825"/>
            <a:chExt cx="180000" cy="180000"/>
          </a:xfrm>
        </p:grpSpPr>
        <p:sp>
          <p:nvSpPr>
            <p:cNvPr id="10" name="Ellipse 9">
              <a:extLst>
                <a:ext uri="{FF2B5EF4-FFF2-40B4-BE49-F238E27FC236}">
                  <a16:creationId xmlns:a16="http://schemas.microsoft.com/office/drawing/2014/main" id="{8C9E8D24-4A29-196C-BAF4-98234FC878FB}"/>
                </a:ext>
              </a:extLst>
            </p:cNvPr>
            <p:cNvSpPr/>
            <p:nvPr/>
          </p:nvSpPr>
          <p:spPr>
            <a:xfrm>
              <a:off x="1121217" y="2811825"/>
              <a:ext cx="180000" cy="180000"/>
            </a:xfrm>
            <a:prstGeom prst="ellipse">
              <a:avLst/>
            </a:prstGeom>
            <a:solidFill>
              <a:srgbClr val="FFFFFF">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FC0C9F83-0062-16E5-4CDD-2E671F5064C3}"/>
                </a:ext>
              </a:extLst>
            </p:cNvPr>
            <p:cNvSpPr/>
            <p:nvPr/>
          </p:nvSpPr>
          <p:spPr>
            <a:xfrm>
              <a:off x="1157217" y="2847825"/>
              <a:ext cx="108000" cy="108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Rectangle : coins arrondis 25">
            <a:extLst>
              <a:ext uri="{FF2B5EF4-FFF2-40B4-BE49-F238E27FC236}">
                <a16:creationId xmlns:a16="http://schemas.microsoft.com/office/drawing/2014/main" id="{5B61B0CF-008A-3A72-1A13-F372AE6E9BA2}"/>
              </a:ext>
            </a:extLst>
          </p:cNvPr>
          <p:cNvSpPr/>
          <p:nvPr/>
        </p:nvSpPr>
        <p:spPr>
          <a:xfrm>
            <a:off x="4395651" y="1838539"/>
            <a:ext cx="1001262" cy="572732"/>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Obtention de l’agrément AMF</a:t>
            </a:r>
          </a:p>
        </p:txBody>
      </p:sp>
      <p:cxnSp>
        <p:nvCxnSpPr>
          <p:cNvPr id="27" name="Connecteur droit 26">
            <a:extLst>
              <a:ext uri="{FF2B5EF4-FFF2-40B4-BE49-F238E27FC236}">
                <a16:creationId xmlns:a16="http://schemas.microsoft.com/office/drawing/2014/main" id="{DC4F76ED-BF81-943B-2F3A-961DEA2FB00B}"/>
              </a:ext>
            </a:extLst>
          </p:cNvPr>
          <p:cNvCxnSpPr>
            <a:cxnSpLocks/>
            <a:endCxn id="26" idx="2"/>
          </p:cNvCxnSpPr>
          <p:nvPr/>
        </p:nvCxnSpPr>
        <p:spPr>
          <a:xfrm flipH="1" flipV="1">
            <a:off x="4896282" y="2411271"/>
            <a:ext cx="1" cy="463330"/>
          </a:xfrm>
          <a:prstGeom prst="line">
            <a:avLst/>
          </a:prstGeom>
          <a:ln w="19050">
            <a:solidFill>
              <a:srgbClr val="566FF8"/>
            </a:solidFill>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0412C62B-FF17-2909-1BE0-061A725F3E9D}"/>
              </a:ext>
            </a:extLst>
          </p:cNvPr>
          <p:cNvSpPr/>
          <p:nvPr/>
        </p:nvSpPr>
        <p:spPr>
          <a:xfrm>
            <a:off x="3349279" y="3645357"/>
            <a:ext cx="1247707" cy="636198"/>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Lancement publi</a:t>
            </a:r>
            <a:r>
              <a:rPr lang="fr-FR" sz="1100">
                <a:solidFill>
                  <a:schemeClr val="tx1"/>
                </a:solidFill>
                <a:latin typeface="Aptos"/>
                <a:cs typeface="Arial"/>
              </a:rPr>
              <a:t>c du fonds Azur Évolution</a:t>
            </a:r>
            <a:endParaRPr lang="fr-FR" sz="1100" b="0" i="0">
              <a:solidFill>
                <a:schemeClr val="tx1"/>
              </a:solidFill>
              <a:effectLst/>
              <a:latin typeface="Aptos"/>
              <a:cs typeface="Arial"/>
            </a:endParaRPr>
          </a:p>
        </p:txBody>
      </p:sp>
      <p:cxnSp>
        <p:nvCxnSpPr>
          <p:cNvPr id="38" name="Connecteur droit 37">
            <a:extLst>
              <a:ext uri="{FF2B5EF4-FFF2-40B4-BE49-F238E27FC236}">
                <a16:creationId xmlns:a16="http://schemas.microsoft.com/office/drawing/2014/main" id="{4D630A46-4BB1-2494-1F62-E9A8CDEDB355}"/>
              </a:ext>
            </a:extLst>
          </p:cNvPr>
          <p:cNvCxnSpPr>
            <a:cxnSpLocks/>
            <a:endCxn id="37" idx="0"/>
          </p:cNvCxnSpPr>
          <p:nvPr/>
        </p:nvCxnSpPr>
        <p:spPr>
          <a:xfrm>
            <a:off x="3973133" y="3054601"/>
            <a:ext cx="0" cy="590756"/>
          </a:xfrm>
          <a:prstGeom prst="line">
            <a:avLst/>
          </a:prstGeom>
          <a:ln w="19050">
            <a:solidFill>
              <a:srgbClr val="4E49F8"/>
            </a:solidFill>
          </a:ln>
        </p:spPr>
        <p:style>
          <a:lnRef idx="1">
            <a:schemeClr val="accent1"/>
          </a:lnRef>
          <a:fillRef idx="0">
            <a:schemeClr val="accent1"/>
          </a:fillRef>
          <a:effectRef idx="0">
            <a:schemeClr val="accent1"/>
          </a:effectRef>
          <a:fontRef idx="minor">
            <a:schemeClr val="tx1"/>
          </a:fontRef>
        </p:style>
      </p:cxnSp>
      <p:sp>
        <p:nvSpPr>
          <p:cNvPr id="39" name="Rectangle : coins arrondis 38">
            <a:extLst>
              <a:ext uri="{FF2B5EF4-FFF2-40B4-BE49-F238E27FC236}">
                <a16:creationId xmlns:a16="http://schemas.microsoft.com/office/drawing/2014/main" id="{D471C53D-49E7-60DD-ACF1-D88AC53C5A33}"/>
              </a:ext>
            </a:extLst>
          </p:cNvPr>
          <p:cNvSpPr/>
          <p:nvPr/>
        </p:nvSpPr>
        <p:spPr>
          <a:xfrm>
            <a:off x="2665182" y="1838539"/>
            <a:ext cx="1247707"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Dépôt du dossier de demande d’agrément AMF</a:t>
            </a:r>
          </a:p>
        </p:txBody>
      </p:sp>
      <p:cxnSp>
        <p:nvCxnSpPr>
          <p:cNvPr id="40" name="Connecteur droit 39">
            <a:extLst>
              <a:ext uri="{FF2B5EF4-FFF2-40B4-BE49-F238E27FC236}">
                <a16:creationId xmlns:a16="http://schemas.microsoft.com/office/drawing/2014/main" id="{CA9BC342-0D3C-F18C-663A-235DC7368D3D}"/>
              </a:ext>
            </a:extLst>
          </p:cNvPr>
          <p:cNvCxnSpPr>
            <a:cxnSpLocks/>
            <a:endCxn id="39" idx="2"/>
          </p:cNvCxnSpPr>
          <p:nvPr/>
        </p:nvCxnSpPr>
        <p:spPr>
          <a:xfrm flipV="1">
            <a:off x="3289036" y="2394740"/>
            <a:ext cx="0" cy="479861"/>
          </a:xfrm>
          <a:prstGeom prst="line">
            <a:avLst/>
          </a:prstGeom>
          <a:ln w="19050">
            <a:solidFill>
              <a:srgbClr val="432AE7"/>
            </a:solidFill>
          </a:ln>
        </p:spPr>
        <p:style>
          <a:lnRef idx="1">
            <a:schemeClr val="accent1"/>
          </a:lnRef>
          <a:fillRef idx="0">
            <a:schemeClr val="accent1"/>
          </a:fillRef>
          <a:effectRef idx="0">
            <a:schemeClr val="accent1"/>
          </a:effectRef>
          <a:fontRef idx="minor">
            <a:schemeClr val="tx1"/>
          </a:fontRef>
        </p:style>
      </p:cxnSp>
      <p:sp>
        <p:nvSpPr>
          <p:cNvPr id="50" name="Rectangle : coins arrondis 49">
            <a:extLst>
              <a:ext uri="{FF2B5EF4-FFF2-40B4-BE49-F238E27FC236}">
                <a16:creationId xmlns:a16="http://schemas.microsoft.com/office/drawing/2014/main" id="{1852C0B3-9E9A-A3C6-2C97-2728B33FEF47}"/>
              </a:ext>
            </a:extLst>
          </p:cNvPr>
          <p:cNvSpPr/>
          <p:nvPr/>
        </p:nvSpPr>
        <p:spPr>
          <a:xfrm>
            <a:off x="5615295" y="1855070"/>
            <a:ext cx="924125"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200" b="1" i="0">
                <a:solidFill>
                  <a:srgbClr val="5670F8"/>
                </a:solidFill>
                <a:effectLst/>
                <a:latin typeface="Aptos"/>
                <a:cs typeface="Arial"/>
              </a:rPr>
              <a:t>Break Even</a:t>
            </a:r>
          </a:p>
        </p:txBody>
      </p:sp>
      <p:cxnSp>
        <p:nvCxnSpPr>
          <p:cNvPr id="51" name="Connecteur droit 50">
            <a:extLst>
              <a:ext uri="{FF2B5EF4-FFF2-40B4-BE49-F238E27FC236}">
                <a16:creationId xmlns:a16="http://schemas.microsoft.com/office/drawing/2014/main" id="{F5C341CF-377F-B2DB-98AE-624FED7B9BBC}"/>
              </a:ext>
            </a:extLst>
          </p:cNvPr>
          <p:cNvCxnSpPr>
            <a:cxnSpLocks/>
            <a:stCxn id="79" idx="0"/>
            <a:endCxn id="50" idx="2"/>
          </p:cNvCxnSpPr>
          <p:nvPr/>
        </p:nvCxnSpPr>
        <p:spPr>
          <a:xfrm flipV="1">
            <a:off x="6071520" y="2411271"/>
            <a:ext cx="5838" cy="463330"/>
          </a:xfrm>
          <a:prstGeom prst="line">
            <a:avLst/>
          </a:prstGeom>
          <a:ln w="19050">
            <a:solidFill>
              <a:srgbClr val="6E84F9"/>
            </a:solidFill>
          </a:ln>
        </p:spPr>
        <p:style>
          <a:lnRef idx="1">
            <a:schemeClr val="accent1"/>
          </a:lnRef>
          <a:fillRef idx="0">
            <a:schemeClr val="accent1"/>
          </a:fillRef>
          <a:effectRef idx="0">
            <a:schemeClr val="accent1"/>
          </a:effectRef>
          <a:fontRef idx="minor">
            <a:schemeClr val="tx1"/>
          </a:fontRef>
        </p:style>
      </p:cxnSp>
      <p:sp>
        <p:nvSpPr>
          <p:cNvPr id="53" name="Rectangle : coins arrondis 52">
            <a:extLst>
              <a:ext uri="{FF2B5EF4-FFF2-40B4-BE49-F238E27FC236}">
                <a16:creationId xmlns:a16="http://schemas.microsoft.com/office/drawing/2014/main" id="{18BF1824-175E-2D63-B6C2-3E7C99B27931}"/>
              </a:ext>
            </a:extLst>
          </p:cNvPr>
          <p:cNvSpPr/>
          <p:nvPr/>
        </p:nvSpPr>
        <p:spPr>
          <a:xfrm>
            <a:off x="6008259" y="3645357"/>
            <a:ext cx="1682021" cy="636198"/>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dirty="0">
                <a:solidFill>
                  <a:schemeClr val="tx1"/>
                </a:solidFill>
                <a:effectLst/>
                <a:latin typeface="Aptos"/>
                <a:cs typeface="Arial"/>
              </a:rPr>
              <a:t>Commercialisation B2C</a:t>
            </a:r>
            <a:endParaRPr lang="fr-FR" sz="1100" dirty="0">
              <a:solidFill>
                <a:schemeClr val="tx1"/>
              </a:solidFill>
              <a:latin typeface="Aptos"/>
              <a:cs typeface="Arial"/>
            </a:endParaRPr>
          </a:p>
        </p:txBody>
      </p:sp>
      <p:cxnSp>
        <p:nvCxnSpPr>
          <p:cNvPr id="54" name="Connecteur droit 53">
            <a:extLst>
              <a:ext uri="{FF2B5EF4-FFF2-40B4-BE49-F238E27FC236}">
                <a16:creationId xmlns:a16="http://schemas.microsoft.com/office/drawing/2014/main" id="{28E4E017-BB4C-FE87-65D7-120CF667561F}"/>
              </a:ext>
            </a:extLst>
          </p:cNvPr>
          <p:cNvCxnSpPr>
            <a:cxnSpLocks/>
            <a:stCxn id="68" idx="2"/>
            <a:endCxn id="53" idx="0"/>
          </p:cNvCxnSpPr>
          <p:nvPr/>
        </p:nvCxnSpPr>
        <p:spPr>
          <a:xfrm flipH="1">
            <a:off x="6849270" y="3133878"/>
            <a:ext cx="3446" cy="511479"/>
          </a:xfrm>
          <a:prstGeom prst="line">
            <a:avLst/>
          </a:prstGeom>
          <a:ln w="19050">
            <a:solidFill>
              <a:srgbClr val="3016C7"/>
            </a:solidFill>
          </a:ln>
        </p:spPr>
        <p:style>
          <a:lnRef idx="1">
            <a:schemeClr val="accent1"/>
          </a:lnRef>
          <a:fillRef idx="0">
            <a:schemeClr val="accent1"/>
          </a:fillRef>
          <a:effectRef idx="0">
            <a:schemeClr val="accent1"/>
          </a:effectRef>
          <a:fontRef idx="minor">
            <a:schemeClr val="tx1"/>
          </a:fontRef>
        </p:style>
      </p:cxnSp>
      <p:sp>
        <p:nvSpPr>
          <p:cNvPr id="55" name="Rectangle : coins arrondis 54">
            <a:extLst>
              <a:ext uri="{FF2B5EF4-FFF2-40B4-BE49-F238E27FC236}">
                <a16:creationId xmlns:a16="http://schemas.microsoft.com/office/drawing/2014/main" id="{36D6459E-B161-D3FC-834B-D3AF00896108}"/>
              </a:ext>
            </a:extLst>
          </p:cNvPr>
          <p:cNvSpPr/>
          <p:nvPr/>
        </p:nvSpPr>
        <p:spPr>
          <a:xfrm>
            <a:off x="7462944" y="1838539"/>
            <a:ext cx="1399241" cy="556201"/>
          </a:xfrm>
          <a:prstGeom prst="roundRect">
            <a:avLst>
              <a:gd name="adj"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1875"/>
              </a:spcAft>
            </a:pPr>
            <a:r>
              <a:rPr lang="fr-FR" sz="1100" b="0" i="0">
                <a:solidFill>
                  <a:schemeClr val="tx1"/>
                </a:solidFill>
                <a:effectLst/>
                <a:latin typeface="Aptos"/>
                <a:cs typeface="Arial"/>
              </a:rPr>
              <a:t>€ 300 M d’encours sous gestion </a:t>
            </a:r>
          </a:p>
        </p:txBody>
      </p:sp>
      <p:cxnSp>
        <p:nvCxnSpPr>
          <p:cNvPr id="56" name="Connecteur droit 55">
            <a:extLst>
              <a:ext uri="{FF2B5EF4-FFF2-40B4-BE49-F238E27FC236}">
                <a16:creationId xmlns:a16="http://schemas.microsoft.com/office/drawing/2014/main" id="{EB8603FD-0149-41FA-662D-5ADABCDD360E}"/>
              </a:ext>
            </a:extLst>
          </p:cNvPr>
          <p:cNvCxnSpPr>
            <a:cxnSpLocks/>
            <a:endCxn id="55" idx="2"/>
          </p:cNvCxnSpPr>
          <p:nvPr/>
        </p:nvCxnSpPr>
        <p:spPr>
          <a:xfrm flipV="1">
            <a:off x="8162565" y="2394740"/>
            <a:ext cx="0" cy="394027"/>
          </a:xfrm>
          <a:prstGeom prst="line">
            <a:avLst/>
          </a:prstGeom>
          <a:ln w="19050">
            <a:solidFill>
              <a:srgbClr val="A0AEFA"/>
            </a:solidFill>
          </a:ln>
        </p:spPr>
        <p:style>
          <a:lnRef idx="1">
            <a:schemeClr val="accent1"/>
          </a:lnRef>
          <a:fillRef idx="0">
            <a:schemeClr val="accent1"/>
          </a:fillRef>
          <a:effectRef idx="0">
            <a:schemeClr val="accent1"/>
          </a:effectRef>
          <a:fontRef idx="minor">
            <a:schemeClr val="tx1"/>
          </a:fontRef>
        </p:style>
      </p:cxnSp>
      <p:pic>
        <p:nvPicPr>
          <p:cNvPr id="1026" name="Picture 2" descr="Rapports, études et analyses | AMF">
            <a:extLst>
              <a:ext uri="{FF2B5EF4-FFF2-40B4-BE49-F238E27FC236}">
                <a16:creationId xmlns:a16="http://schemas.microsoft.com/office/drawing/2014/main" id="{A1556D40-B8E4-06ED-9E97-F2700C20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162" y="1532751"/>
            <a:ext cx="699613" cy="18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78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97F7EAAE-6F5D-A43B-A31C-5EE88A1BDABA}"/>
              </a:ext>
            </a:extLst>
          </p:cNvPr>
          <p:cNvGrpSpPr/>
          <p:nvPr/>
        </p:nvGrpSpPr>
        <p:grpSpPr>
          <a:xfrm>
            <a:off x="1" y="721"/>
            <a:ext cx="9144002" cy="2754115"/>
            <a:chOff x="1" y="721"/>
            <a:chExt cx="9144002" cy="2754115"/>
          </a:xfrm>
        </p:grpSpPr>
        <p:pic>
          <p:nvPicPr>
            <p:cNvPr id="18" name="Image 17" descr="Une image contenant Tour de grande hauteur, plein air, ciel, bâtiment&#10;&#10;Description générée automatiquement">
              <a:extLst>
                <a:ext uri="{FF2B5EF4-FFF2-40B4-BE49-F238E27FC236}">
                  <a16:creationId xmlns:a16="http://schemas.microsoft.com/office/drawing/2014/main" id="{81D290F8-9684-196D-4537-3BA148F961F7}"/>
                </a:ext>
              </a:extLst>
            </p:cNvPr>
            <p:cNvPicPr>
              <a:picLocks noChangeAspect="1"/>
            </p:cNvPicPr>
            <p:nvPr/>
          </p:nvPicPr>
          <p:blipFill rotWithShape="1">
            <a:blip r:embed="rId3">
              <a:extLst>
                <a:ext uri="{28A0092B-C50C-407E-A947-70E740481C1C}">
                  <a14:useLocalDpi xmlns:a14="http://schemas.microsoft.com/office/drawing/2010/main" val="0"/>
                </a:ext>
              </a:extLst>
            </a:blip>
            <a:srcRect t="12465" b="35826"/>
            <a:stretch/>
          </p:blipFill>
          <p:spPr>
            <a:xfrm>
              <a:off x="2" y="721"/>
              <a:ext cx="9144001" cy="2754115"/>
            </a:xfrm>
            <a:prstGeom prst="rect">
              <a:avLst/>
            </a:prstGeom>
          </p:spPr>
        </p:pic>
        <p:sp>
          <p:nvSpPr>
            <p:cNvPr id="20" name="Rectangle 19">
              <a:extLst>
                <a:ext uri="{FF2B5EF4-FFF2-40B4-BE49-F238E27FC236}">
                  <a16:creationId xmlns:a16="http://schemas.microsoft.com/office/drawing/2014/main" id="{D9A7052C-0A1B-AAE8-DE3A-2D79F1B72C4A}"/>
                </a:ext>
              </a:extLst>
            </p:cNvPr>
            <p:cNvSpPr/>
            <p:nvPr/>
          </p:nvSpPr>
          <p:spPr>
            <a:xfrm>
              <a:off x="1" y="721"/>
              <a:ext cx="9143999" cy="2754115"/>
            </a:xfrm>
            <a:prstGeom prst="rect">
              <a:avLst/>
            </a:prstGeom>
            <a:solidFill>
              <a:srgbClr val="5670F7">
                <a:alpha val="6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sp>
        <p:nvSpPr>
          <p:cNvPr id="15" name="ZoneTexte 14">
            <a:extLst>
              <a:ext uri="{FF2B5EF4-FFF2-40B4-BE49-F238E27FC236}">
                <a16:creationId xmlns:a16="http://schemas.microsoft.com/office/drawing/2014/main" id="{79CC13C8-1558-00C9-6A0A-50B17220B040}"/>
              </a:ext>
            </a:extLst>
          </p:cNvPr>
          <p:cNvSpPr txBox="1"/>
          <p:nvPr/>
        </p:nvSpPr>
        <p:spPr>
          <a:xfrm>
            <a:off x="257399" y="338599"/>
            <a:ext cx="3950880" cy="553998"/>
          </a:xfrm>
          <a:prstGeom prst="rect">
            <a:avLst/>
          </a:prstGeom>
          <a:noFill/>
        </p:spPr>
        <p:txBody>
          <a:bodyPr wrap="square" lIns="91440" tIns="45720" rIns="91440" bIns="45720" rtlCol="0" anchor="t">
            <a:spAutoFit/>
          </a:bodyPr>
          <a:lstStyle/>
          <a:p>
            <a:r>
              <a:rPr lang="en-GB" sz="3000">
                <a:solidFill>
                  <a:schemeClr val="bg1"/>
                </a:solidFill>
                <a:latin typeface="Aptos Black"/>
                <a:cs typeface="Arial"/>
              </a:rPr>
              <a:t>Notre équipe</a:t>
            </a:r>
          </a:p>
        </p:txBody>
      </p:sp>
      <p:sp>
        <p:nvSpPr>
          <p:cNvPr id="22" name="ZoneTexte 21">
            <a:extLst>
              <a:ext uri="{FF2B5EF4-FFF2-40B4-BE49-F238E27FC236}">
                <a16:creationId xmlns:a16="http://schemas.microsoft.com/office/drawing/2014/main" id="{455067CB-D537-C45E-7736-2E16113C359C}"/>
              </a:ext>
            </a:extLst>
          </p:cNvPr>
          <p:cNvSpPr txBox="1"/>
          <p:nvPr/>
        </p:nvSpPr>
        <p:spPr>
          <a:xfrm>
            <a:off x="468068" y="3966678"/>
            <a:ext cx="2339161" cy="830997"/>
          </a:xfrm>
          <a:prstGeom prst="rect">
            <a:avLst/>
          </a:prstGeom>
          <a:noFill/>
        </p:spPr>
        <p:txBody>
          <a:bodyPr wrap="square" lIns="91440" tIns="45720" rIns="91440" bIns="45720" rtlCol="0" anchor="t">
            <a:spAutoFit/>
          </a:bodyPr>
          <a:lstStyle/>
          <a:p>
            <a:pPr algn="ctr"/>
            <a:r>
              <a:rPr lang="fr-FR" sz="1200">
                <a:latin typeface="Aptos"/>
                <a:cs typeface="Arial"/>
              </a:rPr>
              <a:t>Product Manager, expert en solutions digitales, avec plus de 5 années d'expériences au sein de l'industrie financière.</a:t>
            </a:r>
          </a:p>
        </p:txBody>
      </p:sp>
      <p:sp>
        <p:nvSpPr>
          <p:cNvPr id="26" name="ZoneTexte 25">
            <a:extLst>
              <a:ext uri="{FF2B5EF4-FFF2-40B4-BE49-F238E27FC236}">
                <a16:creationId xmlns:a16="http://schemas.microsoft.com/office/drawing/2014/main" id="{587670F9-A4B3-AEF0-49C8-0C3430A61B41}"/>
              </a:ext>
            </a:extLst>
          </p:cNvPr>
          <p:cNvSpPr txBox="1"/>
          <p:nvPr/>
        </p:nvSpPr>
        <p:spPr>
          <a:xfrm>
            <a:off x="3029536" y="3968054"/>
            <a:ext cx="2454759" cy="830997"/>
          </a:xfrm>
          <a:prstGeom prst="rect">
            <a:avLst/>
          </a:prstGeom>
          <a:noFill/>
        </p:spPr>
        <p:txBody>
          <a:bodyPr wrap="square" lIns="91440" tIns="45720" rIns="91440" bIns="45720" rtlCol="0" anchor="t">
            <a:spAutoFit/>
          </a:bodyPr>
          <a:lstStyle/>
          <a:p>
            <a:pPr algn="ctr"/>
            <a:r>
              <a:rPr lang="fr-FR" sz="1200">
                <a:latin typeface="Aptos"/>
                <a:cs typeface="Arial"/>
              </a:rPr>
              <a:t>Conseiller en gestion de patrimoine, expert en SCPI, conseillant particuliers et entreprises depuis plus de 4 ans.</a:t>
            </a:r>
          </a:p>
        </p:txBody>
      </p:sp>
      <p:pic>
        <p:nvPicPr>
          <p:cNvPr id="2" name="Image 1" descr="Une image contenant Graphique, Police, logo, graphisme&#10;&#10;Description générée automatiquement">
            <a:extLst>
              <a:ext uri="{FF2B5EF4-FFF2-40B4-BE49-F238E27FC236}">
                <a16:creationId xmlns:a16="http://schemas.microsoft.com/office/drawing/2014/main" id="{B8BA55A3-655B-57CF-2DC8-D194EEEB5E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6" name="ZoneTexte 5">
            <a:extLst>
              <a:ext uri="{FF2B5EF4-FFF2-40B4-BE49-F238E27FC236}">
                <a16:creationId xmlns:a16="http://schemas.microsoft.com/office/drawing/2014/main" id="{60130263-4D31-CFA8-3887-28029BDD7214}"/>
              </a:ext>
            </a:extLst>
          </p:cNvPr>
          <p:cNvSpPr txBox="1"/>
          <p:nvPr/>
        </p:nvSpPr>
        <p:spPr>
          <a:xfrm>
            <a:off x="5649924" y="3968054"/>
            <a:ext cx="2568114" cy="830997"/>
          </a:xfrm>
          <a:prstGeom prst="rect">
            <a:avLst/>
          </a:prstGeom>
          <a:noFill/>
        </p:spPr>
        <p:txBody>
          <a:bodyPr wrap="square" lIns="91440" tIns="45720" rIns="91440" bIns="45720" rtlCol="0" anchor="t">
            <a:spAutoFit/>
          </a:bodyPr>
          <a:lstStyle/>
          <a:p>
            <a:pPr algn="ctr"/>
            <a:r>
              <a:rPr lang="fr-FR" sz="1200">
                <a:latin typeface="Aptos"/>
                <a:cs typeface="Arial"/>
              </a:rPr>
              <a:t>Conseillère en gestion de patrimoine, experte immobilière avec plus de 30 ans d'expériences dans l'immobilier direct et indirect.</a:t>
            </a:r>
          </a:p>
        </p:txBody>
      </p:sp>
      <p:grpSp>
        <p:nvGrpSpPr>
          <p:cNvPr id="32" name="Groupe 31">
            <a:extLst>
              <a:ext uri="{FF2B5EF4-FFF2-40B4-BE49-F238E27FC236}">
                <a16:creationId xmlns:a16="http://schemas.microsoft.com/office/drawing/2014/main" id="{2D6F7969-BB28-D43F-7E1D-F5BB07DAE997}"/>
              </a:ext>
            </a:extLst>
          </p:cNvPr>
          <p:cNvGrpSpPr/>
          <p:nvPr/>
        </p:nvGrpSpPr>
        <p:grpSpPr>
          <a:xfrm>
            <a:off x="733005" y="1230475"/>
            <a:ext cx="1799370" cy="1988730"/>
            <a:chOff x="5414821" y="1244009"/>
            <a:chExt cx="1799370" cy="1988730"/>
          </a:xfrm>
        </p:grpSpPr>
        <p:sp>
          <p:nvSpPr>
            <p:cNvPr id="30" name="Rectangle : coins arrondis 29">
              <a:extLst>
                <a:ext uri="{FF2B5EF4-FFF2-40B4-BE49-F238E27FC236}">
                  <a16:creationId xmlns:a16="http://schemas.microsoft.com/office/drawing/2014/main" id="{85E3FB35-E03B-A2B9-D323-C7F9B26BAB74}"/>
                </a:ext>
              </a:extLst>
            </p:cNvPr>
            <p:cNvSpPr/>
            <p:nvPr/>
          </p:nvSpPr>
          <p:spPr>
            <a:xfrm>
              <a:off x="5414821" y="1244009"/>
              <a:ext cx="1799370" cy="1988730"/>
            </a:xfrm>
            <a:prstGeom prst="roundRect">
              <a:avLst>
                <a:gd name="adj" fmla="val 3326"/>
              </a:avLst>
            </a:prstGeom>
            <a:solidFill>
              <a:srgbClr val="127C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1" name="Image 30" descr="Une image contenant habits, personne, Visage humain, sourire&#10;&#10;Description générée automatiquement">
              <a:extLst>
                <a:ext uri="{FF2B5EF4-FFF2-40B4-BE49-F238E27FC236}">
                  <a16:creationId xmlns:a16="http://schemas.microsoft.com/office/drawing/2014/main" id="{71870C68-04EE-3D06-0BE0-F1AD50C270D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4000"/>
                      </a14:imgEffect>
                    </a14:imgLayer>
                  </a14:imgProps>
                </a:ext>
                <a:ext uri="{28A0092B-C50C-407E-A947-70E740481C1C}">
                  <a14:useLocalDpi xmlns:a14="http://schemas.microsoft.com/office/drawing/2010/main" val="0"/>
                </a:ext>
              </a:extLst>
            </a:blip>
            <a:srcRect b="36422"/>
            <a:stretch/>
          </p:blipFill>
          <p:spPr>
            <a:xfrm>
              <a:off x="5500303" y="1450917"/>
              <a:ext cx="1628406" cy="1781822"/>
            </a:xfrm>
            <a:prstGeom prst="rect">
              <a:avLst/>
            </a:prstGeom>
          </p:spPr>
        </p:pic>
      </p:grpSp>
      <p:grpSp>
        <p:nvGrpSpPr>
          <p:cNvPr id="5" name="Groupe 4">
            <a:extLst>
              <a:ext uri="{FF2B5EF4-FFF2-40B4-BE49-F238E27FC236}">
                <a16:creationId xmlns:a16="http://schemas.microsoft.com/office/drawing/2014/main" id="{44D163FD-16BA-72F1-A713-559B478B1F3B}"/>
              </a:ext>
            </a:extLst>
          </p:cNvPr>
          <p:cNvGrpSpPr/>
          <p:nvPr/>
        </p:nvGrpSpPr>
        <p:grpSpPr>
          <a:xfrm>
            <a:off x="3340831" y="1232062"/>
            <a:ext cx="1799370" cy="1988730"/>
            <a:chOff x="3340831" y="1232062"/>
            <a:chExt cx="1799370" cy="1988730"/>
          </a:xfrm>
        </p:grpSpPr>
        <p:sp>
          <p:nvSpPr>
            <p:cNvPr id="34" name="Rectangle : coins arrondis 33">
              <a:extLst>
                <a:ext uri="{FF2B5EF4-FFF2-40B4-BE49-F238E27FC236}">
                  <a16:creationId xmlns:a16="http://schemas.microsoft.com/office/drawing/2014/main" id="{1949958C-77D2-F4B4-E2F8-2A563CFACB06}"/>
                </a:ext>
              </a:extLst>
            </p:cNvPr>
            <p:cNvSpPr/>
            <p:nvPr/>
          </p:nvSpPr>
          <p:spPr>
            <a:xfrm>
              <a:off x="3340831" y="1232062"/>
              <a:ext cx="1799370" cy="1988730"/>
            </a:xfrm>
            <a:prstGeom prst="roundRect">
              <a:avLst>
                <a:gd name="adj" fmla="val 3326"/>
              </a:avLst>
            </a:prstGeom>
            <a:solidFill>
              <a:srgbClr val="127C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1" name="Image 40" descr="Une image contenant personne, Visage humain, habits, Blazer&#10;&#10;Description générée automatiquement">
              <a:extLst>
                <a:ext uri="{FF2B5EF4-FFF2-40B4-BE49-F238E27FC236}">
                  <a16:creationId xmlns:a16="http://schemas.microsoft.com/office/drawing/2014/main" id="{F11242EE-E8D3-0FF9-B768-17EA6D8066D0}"/>
                </a:ext>
              </a:extLst>
            </p:cNvPr>
            <p:cNvPicPr>
              <a:picLocks noChangeAspect="1"/>
            </p:cNvPicPr>
            <p:nvPr/>
          </p:nvPicPr>
          <p:blipFill>
            <a:blip r:embed="rId8">
              <a:extLst>
                <a:ext uri="{28A0092B-C50C-407E-A947-70E740481C1C}">
                  <a14:useLocalDpi xmlns:a14="http://schemas.microsoft.com/office/drawing/2010/main" val="0"/>
                </a:ext>
              </a:extLst>
            </a:blip>
            <a:srcRect b="13798"/>
            <a:stretch/>
          </p:blipFill>
          <p:spPr>
            <a:xfrm>
              <a:off x="3541527" y="1473542"/>
              <a:ext cx="1436478" cy="1745663"/>
            </a:xfrm>
            <a:prstGeom prst="rect">
              <a:avLst/>
            </a:prstGeom>
          </p:spPr>
        </p:pic>
      </p:grpSp>
      <p:grpSp>
        <p:nvGrpSpPr>
          <p:cNvPr id="10" name="Groupe 9">
            <a:extLst>
              <a:ext uri="{FF2B5EF4-FFF2-40B4-BE49-F238E27FC236}">
                <a16:creationId xmlns:a16="http://schemas.microsoft.com/office/drawing/2014/main" id="{BD6436DF-B2CA-C007-0EDF-32811FE60F58}"/>
              </a:ext>
            </a:extLst>
          </p:cNvPr>
          <p:cNvGrpSpPr/>
          <p:nvPr/>
        </p:nvGrpSpPr>
        <p:grpSpPr>
          <a:xfrm>
            <a:off x="796470" y="3276008"/>
            <a:ext cx="1628405" cy="516899"/>
            <a:chOff x="796470" y="3276008"/>
            <a:chExt cx="1628405" cy="516899"/>
          </a:xfrm>
        </p:grpSpPr>
        <p:sp>
          <p:nvSpPr>
            <p:cNvPr id="12" name="ZoneTexte 11">
              <a:extLst>
                <a:ext uri="{FF2B5EF4-FFF2-40B4-BE49-F238E27FC236}">
                  <a16:creationId xmlns:a16="http://schemas.microsoft.com/office/drawing/2014/main" id="{8DD93E9D-7A3C-614B-8939-6B32698E4DEF}"/>
                </a:ext>
              </a:extLst>
            </p:cNvPr>
            <p:cNvSpPr txBox="1"/>
            <p:nvPr/>
          </p:nvSpPr>
          <p:spPr>
            <a:xfrm>
              <a:off x="796470" y="3276008"/>
              <a:ext cx="1628405" cy="300210"/>
            </a:xfrm>
            <a:prstGeom prst="rect">
              <a:avLst/>
            </a:prstGeom>
            <a:noFill/>
          </p:spPr>
          <p:txBody>
            <a:bodyPr wrap="square" lIns="91440" tIns="45720" rIns="91440" bIns="45720" rtlCol="0" anchor="t">
              <a:spAutoFit/>
            </a:bodyPr>
            <a:lstStyle/>
            <a:p>
              <a:pPr algn="ctr"/>
              <a:r>
                <a:rPr lang="en-GB" sz="1350">
                  <a:latin typeface="Aptos Black"/>
                  <a:cs typeface="Arial"/>
                </a:rPr>
                <a:t>Hugues Marie</a:t>
              </a:r>
            </a:p>
          </p:txBody>
        </p:sp>
        <p:cxnSp>
          <p:nvCxnSpPr>
            <p:cNvPr id="24" name="Connecteur droit 23">
              <a:extLst>
                <a:ext uri="{FF2B5EF4-FFF2-40B4-BE49-F238E27FC236}">
                  <a16:creationId xmlns:a16="http://schemas.microsoft.com/office/drawing/2014/main" id="{5DA5B3E6-A527-A46C-4CF3-F028DB45B5AB}"/>
                </a:ext>
              </a:extLst>
            </p:cNvPr>
            <p:cNvCxnSpPr>
              <a:cxnSpLocks/>
            </p:cNvCxnSpPr>
            <p:nvPr/>
          </p:nvCxnSpPr>
          <p:spPr>
            <a:xfrm>
              <a:off x="1449937" y="3792907"/>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2610D76-42E2-8229-1BB8-BF400ED9C624}"/>
                </a:ext>
              </a:extLst>
            </p:cNvPr>
            <p:cNvSpPr txBox="1"/>
            <p:nvPr/>
          </p:nvSpPr>
          <p:spPr>
            <a:xfrm>
              <a:off x="1016155" y="3494624"/>
              <a:ext cx="1226539" cy="276999"/>
            </a:xfrm>
            <a:prstGeom prst="rect">
              <a:avLst/>
            </a:prstGeom>
            <a:noFill/>
          </p:spPr>
          <p:txBody>
            <a:bodyPr wrap="square" lIns="91440" tIns="45720" rIns="91440" bIns="45720" rtlCol="0" anchor="t">
              <a:spAutoFit/>
            </a:bodyPr>
            <a:lstStyle/>
            <a:p>
              <a:pPr algn="ctr"/>
              <a:r>
                <a:rPr lang="en-GB" sz="1200">
                  <a:solidFill>
                    <a:srgbClr val="3016C7"/>
                  </a:solidFill>
                  <a:latin typeface="Aptos"/>
                  <a:cs typeface="Arial"/>
                </a:rPr>
                <a:t>Co-founder</a:t>
              </a:r>
            </a:p>
          </p:txBody>
        </p:sp>
      </p:grpSp>
      <p:grpSp>
        <p:nvGrpSpPr>
          <p:cNvPr id="11" name="Groupe 10">
            <a:extLst>
              <a:ext uri="{FF2B5EF4-FFF2-40B4-BE49-F238E27FC236}">
                <a16:creationId xmlns:a16="http://schemas.microsoft.com/office/drawing/2014/main" id="{8564C8B9-AC59-8DEA-105B-ABBCD3CD8FE5}"/>
              </a:ext>
            </a:extLst>
          </p:cNvPr>
          <p:cNvGrpSpPr/>
          <p:nvPr/>
        </p:nvGrpSpPr>
        <p:grpSpPr>
          <a:xfrm>
            <a:off x="3281971" y="3272153"/>
            <a:ext cx="1917089" cy="535803"/>
            <a:chOff x="684365" y="3257104"/>
            <a:chExt cx="1917089" cy="535803"/>
          </a:xfrm>
        </p:grpSpPr>
        <p:sp>
          <p:nvSpPr>
            <p:cNvPr id="14" name="ZoneTexte 13">
              <a:extLst>
                <a:ext uri="{FF2B5EF4-FFF2-40B4-BE49-F238E27FC236}">
                  <a16:creationId xmlns:a16="http://schemas.microsoft.com/office/drawing/2014/main" id="{67F9F2E1-1F50-ED69-FD3F-D886ECB3FC45}"/>
                </a:ext>
              </a:extLst>
            </p:cNvPr>
            <p:cNvSpPr txBox="1"/>
            <p:nvPr/>
          </p:nvSpPr>
          <p:spPr>
            <a:xfrm>
              <a:off x="684365" y="3257104"/>
              <a:ext cx="1917089" cy="300210"/>
            </a:xfrm>
            <a:prstGeom prst="rect">
              <a:avLst/>
            </a:prstGeom>
            <a:noFill/>
          </p:spPr>
          <p:txBody>
            <a:bodyPr wrap="square" lIns="91440" tIns="45720" rIns="91440" bIns="45720" rtlCol="0" anchor="t">
              <a:spAutoFit/>
            </a:bodyPr>
            <a:lstStyle/>
            <a:p>
              <a:pPr algn="ctr"/>
              <a:r>
                <a:rPr lang="en-GB" sz="1350">
                  <a:latin typeface="Aptos Black"/>
                  <a:cs typeface="Arial"/>
                </a:rPr>
                <a:t>Roland Baudinot</a:t>
              </a:r>
            </a:p>
          </p:txBody>
        </p:sp>
        <p:cxnSp>
          <p:nvCxnSpPr>
            <p:cNvPr id="16" name="Connecteur droit 15">
              <a:extLst>
                <a:ext uri="{FF2B5EF4-FFF2-40B4-BE49-F238E27FC236}">
                  <a16:creationId xmlns:a16="http://schemas.microsoft.com/office/drawing/2014/main" id="{027317C6-ECC0-E0B8-6F11-55B2CE597B01}"/>
                </a:ext>
              </a:extLst>
            </p:cNvPr>
            <p:cNvCxnSpPr>
              <a:cxnSpLocks/>
            </p:cNvCxnSpPr>
            <p:nvPr/>
          </p:nvCxnSpPr>
          <p:spPr>
            <a:xfrm>
              <a:off x="1449937" y="3792907"/>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07CFFA0C-5DEF-1A07-BE78-19BD3D7BE13B}"/>
                </a:ext>
              </a:extLst>
            </p:cNvPr>
            <p:cNvSpPr txBox="1"/>
            <p:nvPr/>
          </p:nvSpPr>
          <p:spPr>
            <a:xfrm>
              <a:off x="1016155" y="3494624"/>
              <a:ext cx="1226539" cy="276999"/>
            </a:xfrm>
            <a:prstGeom prst="rect">
              <a:avLst/>
            </a:prstGeom>
            <a:noFill/>
          </p:spPr>
          <p:txBody>
            <a:bodyPr wrap="square" lIns="91440" tIns="45720" rIns="91440" bIns="45720" rtlCol="0" anchor="t">
              <a:spAutoFit/>
            </a:bodyPr>
            <a:lstStyle/>
            <a:p>
              <a:pPr algn="ctr"/>
              <a:r>
                <a:rPr lang="en-GB" sz="1200" dirty="0">
                  <a:solidFill>
                    <a:srgbClr val="3016C7"/>
                  </a:solidFill>
                  <a:latin typeface="Aptos"/>
                  <a:cs typeface="Arial"/>
                </a:rPr>
                <a:t>Co-founder</a:t>
              </a:r>
            </a:p>
          </p:txBody>
        </p:sp>
      </p:grpSp>
      <p:sp>
        <p:nvSpPr>
          <p:cNvPr id="19" name="Rectangle : coins arrondis 18">
            <a:extLst>
              <a:ext uri="{FF2B5EF4-FFF2-40B4-BE49-F238E27FC236}">
                <a16:creationId xmlns:a16="http://schemas.microsoft.com/office/drawing/2014/main" id="{2A628ED8-3DDD-D4D3-DC97-F36A60894131}"/>
              </a:ext>
            </a:extLst>
          </p:cNvPr>
          <p:cNvSpPr/>
          <p:nvPr/>
        </p:nvSpPr>
        <p:spPr>
          <a:xfrm>
            <a:off x="6034139" y="1230475"/>
            <a:ext cx="1799370" cy="1988730"/>
          </a:xfrm>
          <a:prstGeom prst="roundRect">
            <a:avLst>
              <a:gd name="adj" fmla="val 3326"/>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 name="Groupe 20">
            <a:extLst>
              <a:ext uri="{FF2B5EF4-FFF2-40B4-BE49-F238E27FC236}">
                <a16:creationId xmlns:a16="http://schemas.microsoft.com/office/drawing/2014/main" id="{8570B01E-B6AB-1BEB-6B60-8B1468C2850F}"/>
              </a:ext>
            </a:extLst>
          </p:cNvPr>
          <p:cNvGrpSpPr/>
          <p:nvPr/>
        </p:nvGrpSpPr>
        <p:grpSpPr>
          <a:xfrm>
            <a:off x="5792399" y="3272153"/>
            <a:ext cx="2246273" cy="543895"/>
            <a:chOff x="501485" y="3257104"/>
            <a:chExt cx="2246273" cy="543895"/>
          </a:xfrm>
        </p:grpSpPr>
        <p:sp>
          <p:nvSpPr>
            <p:cNvPr id="23" name="ZoneTexte 22">
              <a:extLst>
                <a:ext uri="{FF2B5EF4-FFF2-40B4-BE49-F238E27FC236}">
                  <a16:creationId xmlns:a16="http://schemas.microsoft.com/office/drawing/2014/main" id="{5C8A97BF-E450-AE79-A537-13B77970C397}"/>
                </a:ext>
              </a:extLst>
            </p:cNvPr>
            <p:cNvSpPr txBox="1"/>
            <p:nvPr/>
          </p:nvSpPr>
          <p:spPr>
            <a:xfrm>
              <a:off x="501485" y="3257104"/>
              <a:ext cx="2246273" cy="300082"/>
            </a:xfrm>
            <a:prstGeom prst="rect">
              <a:avLst/>
            </a:prstGeom>
            <a:noFill/>
          </p:spPr>
          <p:txBody>
            <a:bodyPr wrap="square" lIns="91440" tIns="45720" rIns="91440" bIns="45720" rtlCol="0" anchor="t">
              <a:spAutoFit/>
            </a:bodyPr>
            <a:lstStyle/>
            <a:p>
              <a:pPr algn="ctr"/>
              <a:r>
                <a:rPr lang="en-GB" sz="1350">
                  <a:latin typeface="Aptos Black"/>
                  <a:cs typeface="Arial"/>
                </a:rPr>
                <a:t>Corinne Silva-Santos</a:t>
              </a:r>
              <a:endParaRPr lang="en-GB" sz="1351">
                <a:latin typeface="Aptos Black"/>
                <a:cs typeface="Arial" panose="020B0604020202020204" pitchFamily="34" charset="0"/>
              </a:endParaRPr>
            </a:p>
          </p:txBody>
        </p:sp>
        <p:cxnSp>
          <p:nvCxnSpPr>
            <p:cNvPr id="27" name="Connecteur droit 26">
              <a:extLst>
                <a:ext uri="{FF2B5EF4-FFF2-40B4-BE49-F238E27FC236}">
                  <a16:creationId xmlns:a16="http://schemas.microsoft.com/office/drawing/2014/main" id="{AE5665C4-291F-63DD-17BE-705BF328B508}"/>
                </a:ext>
              </a:extLst>
            </p:cNvPr>
            <p:cNvCxnSpPr>
              <a:cxnSpLocks/>
            </p:cNvCxnSpPr>
            <p:nvPr/>
          </p:nvCxnSpPr>
          <p:spPr>
            <a:xfrm>
              <a:off x="1449937" y="3800999"/>
              <a:ext cx="342790" cy="0"/>
            </a:xfrm>
            <a:prstGeom prst="line">
              <a:avLst/>
            </a:prstGeom>
            <a:ln w="38100">
              <a:solidFill>
                <a:srgbClr val="5670F8"/>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A1EFF9DE-D395-2067-ECF3-F925DD8CE651}"/>
                </a:ext>
              </a:extLst>
            </p:cNvPr>
            <p:cNvSpPr txBox="1"/>
            <p:nvPr/>
          </p:nvSpPr>
          <p:spPr>
            <a:xfrm>
              <a:off x="550335" y="3492044"/>
              <a:ext cx="2185148" cy="276999"/>
            </a:xfrm>
            <a:prstGeom prst="rect">
              <a:avLst/>
            </a:prstGeom>
            <a:noFill/>
          </p:spPr>
          <p:txBody>
            <a:bodyPr wrap="square" lIns="91440" tIns="45720" rIns="91440" bIns="45720" rtlCol="0" anchor="t">
              <a:spAutoFit/>
            </a:bodyPr>
            <a:lstStyle/>
            <a:p>
              <a:pPr algn="ctr"/>
              <a:r>
                <a:rPr lang="en-GB" sz="1200" dirty="0">
                  <a:solidFill>
                    <a:srgbClr val="3016C7"/>
                  </a:solidFill>
                  <a:latin typeface="Aptos"/>
                  <a:cs typeface="Arial"/>
                </a:rPr>
                <a:t>Co-founder &amp; Senior Advisor</a:t>
              </a:r>
            </a:p>
          </p:txBody>
        </p:sp>
      </p:grpSp>
      <p:pic>
        <p:nvPicPr>
          <p:cNvPr id="36" name="Graphique 35" descr="Profil femelle avec un remplissage uni">
            <a:extLst>
              <a:ext uri="{FF2B5EF4-FFF2-40B4-BE49-F238E27FC236}">
                <a16:creationId xmlns:a16="http://schemas.microsoft.com/office/drawing/2014/main" id="{092BE605-9508-15D0-E6FC-59D90F92EC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34990" y="1636407"/>
            <a:ext cx="1554512" cy="1831736"/>
          </a:xfrm>
          <a:prstGeom prst="rect">
            <a:avLst/>
          </a:prstGeom>
        </p:spPr>
      </p:pic>
      <p:pic>
        <p:nvPicPr>
          <p:cNvPr id="3" name="Image 2">
            <a:extLst>
              <a:ext uri="{FF2B5EF4-FFF2-40B4-BE49-F238E27FC236}">
                <a16:creationId xmlns:a16="http://schemas.microsoft.com/office/drawing/2014/main" id="{F05720BE-CF91-6894-1006-CAC9EEC32B4A}"/>
              </a:ext>
            </a:extLst>
          </p:cNvPr>
          <p:cNvPicPr>
            <a:picLocks noChangeAspect="1"/>
          </p:cNvPicPr>
          <p:nvPr/>
        </p:nvPicPr>
        <p:blipFill>
          <a:blip r:embed="rId11"/>
          <a:stretch>
            <a:fillRect/>
          </a:stretch>
        </p:blipFill>
        <p:spPr>
          <a:xfrm>
            <a:off x="925962" y="3355230"/>
            <a:ext cx="7772400" cy="1062800"/>
          </a:xfrm>
          <a:prstGeom prst="rect">
            <a:avLst/>
          </a:prstGeom>
        </p:spPr>
      </p:pic>
    </p:spTree>
    <p:extLst>
      <p:ext uri="{BB962C8B-B14F-4D97-AF65-F5344CB8AC3E}">
        <p14:creationId xmlns:p14="http://schemas.microsoft.com/office/powerpoint/2010/main" val="23096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194CA6-DF54-E4B9-793D-EEABA574FDE0}"/>
              </a:ext>
            </a:extLst>
          </p:cNvPr>
          <p:cNvSpPr/>
          <p:nvPr/>
        </p:nvSpPr>
        <p:spPr>
          <a:xfrm>
            <a:off x="5" y="3422822"/>
            <a:ext cx="9143999" cy="1720682"/>
          </a:xfrm>
          <a:prstGeom prst="rect">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sp>
        <p:nvSpPr>
          <p:cNvPr id="4" name="ZoneTexte 3">
            <a:extLst>
              <a:ext uri="{FF2B5EF4-FFF2-40B4-BE49-F238E27FC236}">
                <a16:creationId xmlns:a16="http://schemas.microsoft.com/office/drawing/2014/main" id="{87668F34-8B97-E83C-CEA5-11C2F770159C}"/>
              </a:ext>
            </a:extLst>
          </p:cNvPr>
          <p:cNvSpPr txBox="1"/>
          <p:nvPr/>
        </p:nvSpPr>
        <p:spPr>
          <a:xfrm>
            <a:off x="374921" y="578067"/>
            <a:ext cx="8394137" cy="1015663"/>
          </a:xfrm>
          <a:prstGeom prst="rect">
            <a:avLst/>
          </a:prstGeom>
          <a:noFill/>
        </p:spPr>
        <p:txBody>
          <a:bodyPr wrap="square" lIns="91440" tIns="45720" rIns="91440" bIns="45720" rtlCol="0" anchor="t">
            <a:spAutoFit/>
          </a:bodyPr>
          <a:lstStyle/>
          <a:p>
            <a:pPr algn="ctr"/>
            <a:r>
              <a:rPr lang="fr-FR" sz="3000">
                <a:latin typeface="Aptos Black"/>
                <a:cs typeface="Arial"/>
              </a:rPr>
              <a:t>Rejoignez-nous pour transformer </a:t>
            </a:r>
            <a:r>
              <a:rPr lang="fr-FR" sz="3000">
                <a:solidFill>
                  <a:srgbClr val="5670F8"/>
                </a:solidFill>
                <a:latin typeface="Aptos Black"/>
                <a:cs typeface="Arial"/>
              </a:rPr>
              <a:t>l'</a:t>
            </a:r>
            <a:r>
              <a:rPr lang="fr-FR" sz="3000">
                <a:solidFill>
                  <a:srgbClr val="5670F7"/>
                </a:solidFill>
                <a:latin typeface="Aptos Black"/>
                <a:cs typeface="Arial"/>
              </a:rPr>
              <a:t>investissement dans l'immobilier collectif</a:t>
            </a:r>
          </a:p>
        </p:txBody>
      </p:sp>
      <p:sp>
        <p:nvSpPr>
          <p:cNvPr id="6" name="ZoneTexte 5">
            <a:extLst>
              <a:ext uri="{FF2B5EF4-FFF2-40B4-BE49-F238E27FC236}">
                <a16:creationId xmlns:a16="http://schemas.microsoft.com/office/drawing/2014/main" id="{5EB34534-2E0E-6EE0-F382-74D28778DA78}"/>
              </a:ext>
            </a:extLst>
          </p:cNvPr>
          <p:cNvSpPr txBox="1"/>
          <p:nvPr/>
        </p:nvSpPr>
        <p:spPr>
          <a:xfrm>
            <a:off x="1369889" y="2234563"/>
            <a:ext cx="2726096" cy="553998"/>
          </a:xfrm>
          <a:prstGeom prst="rect">
            <a:avLst/>
          </a:prstGeom>
          <a:noFill/>
        </p:spPr>
        <p:txBody>
          <a:bodyPr wrap="square" lIns="91440" tIns="45720" rIns="91440" bIns="45720" rtlCol="0" anchor="t">
            <a:spAutoFit/>
          </a:bodyPr>
          <a:lstStyle/>
          <a:p>
            <a:pPr algn="ctr"/>
            <a:r>
              <a:rPr lang="fr-FR" sz="1600" b="1">
                <a:latin typeface="Aptos"/>
                <a:cs typeface="Arial"/>
              </a:rPr>
              <a:t>Hugues Marie – Co-</a:t>
            </a:r>
            <a:r>
              <a:rPr lang="fr-FR" sz="1600" b="1" err="1">
                <a:latin typeface="Aptos"/>
                <a:cs typeface="Arial"/>
              </a:rPr>
              <a:t>founder</a:t>
            </a:r>
            <a:endParaRPr lang="fr-FR" sz="1600" b="1">
              <a:latin typeface="Aptos"/>
              <a:cs typeface="Arial"/>
            </a:endParaRPr>
          </a:p>
          <a:p>
            <a:pPr algn="ctr"/>
            <a:r>
              <a:rPr lang="fr-FR" sz="1400">
                <a:latin typeface="Aptos"/>
                <a:cs typeface="Arial"/>
                <a:hlinkClick r:id="rId2">
                  <a:extLst>
                    <a:ext uri="{A12FA001-AC4F-418D-AE19-62706E023703}">
                      <ahyp:hlinkClr xmlns:ahyp="http://schemas.microsoft.com/office/drawing/2018/hyperlinkcolor" val="tx"/>
                    </a:ext>
                  </a:extLst>
                </a:hlinkClick>
              </a:rPr>
              <a:t>hugues.marie925@gmail.com</a:t>
            </a:r>
            <a:endParaRPr lang="fr-FR" sz="1400">
              <a:latin typeface="Aptos"/>
              <a:cs typeface="Arial"/>
            </a:endParaRPr>
          </a:p>
        </p:txBody>
      </p:sp>
      <p:sp>
        <p:nvSpPr>
          <p:cNvPr id="7" name="ZoneTexte 6">
            <a:extLst>
              <a:ext uri="{FF2B5EF4-FFF2-40B4-BE49-F238E27FC236}">
                <a16:creationId xmlns:a16="http://schemas.microsoft.com/office/drawing/2014/main" id="{B611C855-64AF-DB56-95C4-4D8DC382CE8D}"/>
              </a:ext>
            </a:extLst>
          </p:cNvPr>
          <p:cNvSpPr txBox="1"/>
          <p:nvPr/>
        </p:nvSpPr>
        <p:spPr>
          <a:xfrm>
            <a:off x="-1728216" y="4361688"/>
            <a:ext cx="184731" cy="369332"/>
          </a:xfrm>
          <a:prstGeom prst="rect">
            <a:avLst/>
          </a:prstGeom>
          <a:noFill/>
        </p:spPr>
        <p:txBody>
          <a:bodyPr wrap="none" rtlCol="0">
            <a:spAutoFit/>
          </a:bodyPr>
          <a:lstStyle/>
          <a:p>
            <a:endParaRPr lang="fr-FR"/>
          </a:p>
        </p:txBody>
      </p:sp>
      <p:sp>
        <p:nvSpPr>
          <p:cNvPr id="2" name="ZoneTexte 1">
            <a:extLst>
              <a:ext uri="{FF2B5EF4-FFF2-40B4-BE49-F238E27FC236}">
                <a16:creationId xmlns:a16="http://schemas.microsoft.com/office/drawing/2014/main" id="{AFC18DA5-9B79-311B-019C-ADF5E6B9EBCE}"/>
              </a:ext>
            </a:extLst>
          </p:cNvPr>
          <p:cNvSpPr txBox="1"/>
          <p:nvPr/>
        </p:nvSpPr>
        <p:spPr>
          <a:xfrm>
            <a:off x="3364671" y="4603134"/>
            <a:ext cx="2414641" cy="307777"/>
          </a:xfrm>
          <a:prstGeom prst="rect">
            <a:avLst/>
          </a:prstGeom>
          <a:noFill/>
        </p:spPr>
        <p:txBody>
          <a:bodyPr wrap="square" lIns="91440" tIns="45720" rIns="91440" bIns="45720" rtlCol="0" anchor="t">
            <a:spAutoFit/>
          </a:bodyPr>
          <a:lstStyle/>
          <a:p>
            <a:pPr algn="ctr"/>
            <a:r>
              <a:rPr lang="en-GB" sz="1400">
                <a:solidFill>
                  <a:schemeClr val="bg1"/>
                </a:solidFill>
                <a:latin typeface="Aptos"/>
                <a:cs typeface="Arial"/>
                <a:hlinkClick r:id="rId3">
                  <a:extLst>
                    <a:ext uri="{A12FA001-AC4F-418D-AE19-62706E023703}">
                      <ahyp:hlinkClr xmlns:ahyp="http://schemas.microsoft.com/office/drawing/2018/hyperlinkcolor" val="tx"/>
                    </a:ext>
                  </a:extLst>
                </a:hlinkClick>
              </a:rPr>
              <a:t>https://www.azur-am.fr</a:t>
            </a:r>
            <a:endParaRPr lang="en-GB" sz="1400">
              <a:solidFill>
                <a:schemeClr val="bg1"/>
              </a:solidFill>
              <a:latin typeface="Aptos"/>
              <a:cs typeface="Arial"/>
            </a:endParaRPr>
          </a:p>
        </p:txBody>
      </p:sp>
      <p:sp>
        <p:nvSpPr>
          <p:cNvPr id="8" name="ZoneTexte 7">
            <a:extLst>
              <a:ext uri="{FF2B5EF4-FFF2-40B4-BE49-F238E27FC236}">
                <a16:creationId xmlns:a16="http://schemas.microsoft.com/office/drawing/2014/main" id="{59870EC0-843A-E15F-94A0-DD70FDAFA7FB}"/>
              </a:ext>
            </a:extLst>
          </p:cNvPr>
          <p:cNvSpPr txBox="1"/>
          <p:nvPr/>
        </p:nvSpPr>
        <p:spPr>
          <a:xfrm>
            <a:off x="-4238513" y="-2108499"/>
            <a:ext cx="184731" cy="369332"/>
          </a:xfrm>
          <a:prstGeom prst="rect">
            <a:avLst/>
          </a:prstGeom>
          <a:noFill/>
        </p:spPr>
        <p:txBody>
          <a:bodyPr wrap="none" rtlCol="0">
            <a:spAutoFit/>
          </a:bodyPr>
          <a:lstStyle/>
          <a:p>
            <a:endParaRPr lang="fr-FR"/>
          </a:p>
        </p:txBody>
      </p:sp>
      <p:sp>
        <p:nvSpPr>
          <p:cNvPr id="11" name="ZoneTexte 10">
            <a:extLst>
              <a:ext uri="{FF2B5EF4-FFF2-40B4-BE49-F238E27FC236}">
                <a16:creationId xmlns:a16="http://schemas.microsoft.com/office/drawing/2014/main" id="{68E68B95-9D9A-6390-B1BF-7503FDF6949F}"/>
              </a:ext>
            </a:extLst>
          </p:cNvPr>
          <p:cNvSpPr txBox="1"/>
          <p:nvPr/>
        </p:nvSpPr>
        <p:spPr>
          <a:xfrm>
            <a:off x="4571989" y="2234563"/>
            <a:ext cx="3105357" cy="553998"/>
          </a:xfrm>
          <a:prstGeom prst="rect">
            <a:avLst/>
          </a:prstGeom>
          <a:noFill/>
        </p:spPr>
        <p:txBody>
          <a:bodyPr wrap="square" lIns="91440" tIns="45720" rIns="91440" bIns="45720" rtlCol="0" anchor="t">
            <a:spAutoFit/>
          </a:bodyPr>
          <a:lstStyle/>
          <a:p>
            <a:pPr algn="ctr"/>
            <a:r>
              <a:rPr lang="fr-FR" sz="1600" b="1">
                <a:latin typeface="Aptos"/>
                <a:cs typeface="Arial"/>
              </a:rPr>
              <a:t>Roland </a:t>
            </a:r>
            <a:r>
              <a:rPr lang="fr-FR" sz="1600" b="1" err="1">
                <a:latin typeface="Aptos"/>
                <a:cs typeface="Arial"/>
              </a:rPr>
              <a:t>Baudinot</a:t>
            </a:r>
            <a:r>
              <a:rPr lang="fr-FR" sz="1600" b="1">
                <a:latin typeface="Aptos"/>
                <a:cs typeface="Arial"/>
              </a:rPr>
              <a:t> – Co-</a:t>
            </a:r>
            <a:r>
              <a:rPr lang="fr-FR" sz="1600" b="1" err="1">
                <a:latin typeface="Aptos"/>
                <a:cs typeface="Arial"/>
              </a:rPr>
              <a:t>founder</a:t>
            </a:r>
            <a:endParaRPr lang="fr-FR" sz="1600" b="1">
              <a:latin typeface="Aptos"/>
              <a:cs typeface="Arial"/>
            </a:endParaRPr>
          </a:p>
          <a:p>
            <a:pPr algn="ctr"/>
            <a:r>
              <a:rPr lang="fr-FR" sz="1400">
                <a:latin typeface="Aptos"/>
                <a:cs typeface="Arial"/>
                <a:hlinkClick r:id="rId4">
                  <a:extLst>
                    <a:ext uri="{A12FA001-AC4F-418D-AE19-62706E023703}">
                      <ahyp:hlinkClr xmlns:ahyp="http://schemas.microsoft.com/office/drawing/2018/hyperlinkcolor" val="tx"/>
                    </a:ext>
                  </a:extLst>
                </a:hlinkClick>
              </a:rPr>
              <a:t>baudinot.roland@gmail.com</a:t>
            </a:r>
            <a:endParaRPr lang="fr-FR" sz="1400">
              <a:latin typeface="Aptos"/>
              <a:cs typeface="Arial"/>
            </a:endParaRPr>
          </a:p>
        </p:txBody>
      </p:sp>
      <p:pic>
        <p:nvPicPr>
          <p:cNvPr id="14" name="Image 13" descr="Une image contenant Graphique, Police, logo, graphisme&#10;&#10;Description générée automatiquement">
            <a:extLst>
              <a:ext uri="{FF2B5EF4-FFF2-40B4-BE49-F238E27FC236}">
                <a16:creationId xmlns:a16="http://schemas.microsoft.com/office/drawing/2014/main" id="{F0A52205-A101-82BC-447E-3765AC46F7A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r="15935" b="18931"/>
          <a:stretch/>
        </p:blipFill>
        <p:spPr>
          <a:xfrm>
            <a:off x="3281271" y="3547612"/>
            <a:ext cx="2581439" cy="1017821"/>
          </a:xfrm>
          <a:prstGeom prst="rect">
            <a:avLst/>
          </a:prstGeom>
        </p:spPr>
      </p:pic>
    </p:spTree>
    <p:extLst>
      <p:ext uri="{BB962C8B-B14F-4D97-AF65-F5344CB8AC3E}">
        <p14:creationId xmlns:p14="http://schemas.microsoft.com/office/powerpoint/2010/main" val="182725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C3A04A-FA74-F828-A932-9E33D36E2854}"/>
            </a:ext>
          </a:extLst>
        </p:cNvPr>
        <p:cNvGrpSpPr/>
        <p:nvPr/>
      </p:nvGrpSpPr>
      <p:grpSpPr>
        <a:xfrm>
          <a:off x="0" y="0"/>
          <a:ext cx="0" cy="0"/>
          <a:chOff x="0" y="0"/>
          <a:chExt cx="0" cy="0"/>
        </a:xfrm>
      </p:grpSpPr>
      <p:sp>
        <p:nvSpPr>
          <p:cNvPr id="30" name="ZoneTexte 29">
            <a:extLst>
              <a:ext uri="{FF2B5EF4-FFF2-40B4-BE49-F238E27FC236}">
                <a16:creationId xmlns:a16="http://schemas.microsoft.com/office/drawing/2014/main" id="{957CDF2B-DD0B-96B0-0CB7-798BA9904AB0}"/>
              </a:ext>
            </a:extLst>
          </p:cNvPr>
          <p:cNvSpPr txBox="1"/>
          <p:nvPr/>
        </p:nvSpPr>
        <p:spPr>
          <a:xfrm>
            <a:off x="300759" y="200734"/>
            <a:ext cx="5468876" cy="553998"/>
          </a:xfrm>
          <a:prstGeom prst="rect">
            <a:avLst/>
          </a:prstGeom>
          <a:noFill/>
        </p:spPr>
        <p:txBody>
          <a:bodyPr wrap="square" lIns="91440" tIns="45720" rIns="91440" bIns="45720" rtlCol="0" anchor="t">
            <a:spAutoFit/>
          </a:bodyPr>
          <a:lstStyle/>
          <a:p>
            <a:r>
              <a:rPr lang="fr-FR" sz="3000">
                <a:latin typeface="Aptos Black"/>
                <a:cs typeface="Arial"/>
              </a:rPr>
              <a:t>Projections </a:t>
            </a:r>
            <a:r>
              <a:rPr lang="fr-FR" sz="3000">
                <a:solidFill>
                  <a:srgbClr val="5670F7"/>
                </a:solidFill>
                <a:latin typeface="Aptos Black"/>
                <a:cs typeface="Arial"/>
              </a:rPr>
              <a:t>Financières </a:t>
            </a:r>
          </a:p>
        </p:txBody>
      </p:sp>
      <p:pic>
        <p:nvPicPr>
          <p:cNvPr id="31" name="Image 30" descr="Une image contenant Graphique, Police, logo, graphisme&#10;&#10;Description générée automatiquement">
            <a:extLst>
              <a:ext uri="{FF2B5EF4-FFF2-40B4-BE49-F238E27FC236}">
                <a16:creationId xmlns:a16="http://schemas.microsoft.com/office/drawing/2014/main" id="{08277DA1-4729-4A42-C387-90A40F1E1838}"/>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48" name="ZoneTexte 47">
            <a:extLst>
              <a:ext uri="{FF2B5EF4-FFF2-40B4-BE49-F238E27FC236}">
                <a16:creationId xmlns:a16="http://schemas.microsoft.com/office/drawing/2014/main" id="{57F85A36-C7FB-0C11-7DAF-6523807D225D}"/>
              </a:ext>
            </a:extLst>
          </p:cNvPr>
          <p:cNvSpPr txBox="1"/>
          <p:nvPr/>
        </p:nvSpPr>
        <p:spPr>
          <a:xfrm>
            <a:off x="300758" y="754384"/>
            <a:ext cx="6301209" cy="400110"/>
          </a:xfrm>
          <a:prstGeom prst="rect">
            <a:avLst/>
          </a:prstGeom>
          <a:noFill/>
        </p:spPr>
        <p:txBody>
          <a:bodyPr wrap="square" lIns="91440" tIns="45720" rIns="91440" bIns="45720" rtlCol="0" anchor="t">
            <a:spAutoFit/>
          </a:bodyPr>
          <a:lstStyle/>
          <a:p>
            <a:r>
              <a:rPr lang="fr-FR" sz="2000">
                <a:latin typeface="Aptos"/>
                <a:cs typeface="Arial"/>
              </a:rPr>
              <a:t>Nous visons la rentabilité </a:t>
            </a:r>
            <a:r>
              <a:rPr lang="fr-FR" sz="2000" err="1">
                <a:latin typeface="Aptos"/>
                <a:cs typeface="Arial"/>
              </a:rPr>
              <a:t>dès</a:t>
            </a:r>
            <a:r>
              <a:rPr lang="fr-FR" sz="2000">
                <a:latin typeface="Aptos"/>
                <a:cs typeface="Arial"/>
              </a:rPr>
              <a:t> 2027</a:t>
            </a:r>
            <a:endParaRPr lang="fr-FR" sz="2000">
              <a:solidFill>
                <a:srgbClr val="5670F7"/>
              </a:solidFill>
              <a:latin typeface="Aptos"/>
              <a:cs typeface="Arial"/>
            </a:endParaRPr>
          </a:p>
        </p:txBody>
      </p:sp>
      <p:graphicFrame>
        <p:nvGraphicFramePr>
          <p:cNvPr id="82" name="Tableau 81">
            <a:extLst>
              <a:ext uri="{FF2B5EF4-FFF2-40B4-BE49-F238E27FC236}">
                <a16:creationId xmlns:a16="http://schemas.microsoft.com/office/drawing/2014/main" id="{95B7A8FA-F852-28A3-DBB6-53D0CB61019D}"/>
              </a:ext>
            </a:extLst>
          </p:cNvPr>
          <p:cNvGraphicFramePr>
            <a:graphicFrameLocks noGrp="1"/>
          </p:cNvGraphicFramePr>
          <p:nvPr>
            <p:extLst>
              <p:ext uri="{D42A27DB-BD31-4B8C-83A1-F6EECF244321}">
                <p14:modId xmlns:p14="http://schemas.microsoft.com/office/powerpoint/2010/main" val="4218133294"/>
              </p:ext>
            </p:extLst>
          </p:nvPr>
        </p:nvGraphicFramePr>
        <p:xfrm>
          <a:off x="393530" y="1443787"/>
          <a:ext cx="8378234" cy="3298144"/>
        </p:xfrm>
        <a:graphic>
          <a:graphicData uri="http://schemas.openxmlformats.org/drawingml/2006/table">
            <a:tbl>
              <a:tblPr/>
              <a:tblGrid>
                <a:gridCol w="588755">
                  <a:extLst>
                    <a:ext uri="{9D8B030D-6E8A-4147-A177-3AD203B41FA5}">
                      <a16:colId xmlns:a16="http://schemas.microsoft.com/office/drawing/2014/main" val="2773515112"/>
                    </a:ext>
                  </a:extLst>
                </a:gridCol>
                <a:gridCol w="1380589">
                  <a:extLst>
                    <a:ext uri="{9D8B030D-6E8A-4147-A177-3AD203B41FA5}">
                      <a16:colId xmlns:a16="http://schemas.microsoft.com/office/drawing/2014/main" val="1068233101"/>
                    </a:ext>
                  </a:extLst>
                </a:gridCol>
                <a:gridCol w="1480843">
                  <a:extLst>
                    <a:ext uri="{9D8B030D-6E8A-4147-A177-3AD203B41FA5}">
                      <a16:colId xmlns:a16="http://schemas.microsoft.com/office/drawing/2014/main" val="1023794728"/>
                    </a:ext>
                  </a:extLst>
                </a:gridCol>
                <a:gridCol w="1173345">
                  <a:extLst>
                    <a:ext uri="{9D8B030D-6E8A-4147-A177-3AD203B41FA5}">
                      <a16:colId xmlns:a16="http://schemas.microsoft.com/office/drawing/2014/main" val="763400112"/>
                    </a:ext>
                  </a:extLst>
                </a:gridCol>
                <a:gridCol w="1367554">
                  <a:extLst>
                    <a:ext uri="{9D8B030D-6E8A-4147-A177-3AD203B41FA5}">
                      <a16:colId xmlns:a16="http://schemas.microsoft.com/office/drawing/2014/main" val="404376978"/>
                    </a:ext>
                  </a:extLst>
                </a:gridCol>
                <a:gridCol w="1100517">
                  <a:extLst>
                    <a:ext uri="{9D8B030D-6E8A-4147-A177-3AD203B41FA5}">
                      <a16:colId xmlns:a16="http://schemas.microsoft.com/office/drawing/2014/main" val="3576842073"/>
                    </a:ext>
                  </a:extLst>
                </a:gridCol>
                <a:gridCol w="1286631">
                  <a:extLst>
                    <a:ext uri="{9D8B030D-6E8A-4147-A177-3AD203B41FA5}">
                      <a16:colId xmlns:a16="http://schemas.microsoft.com/office/drawing/2014/main" val="2805103955"/>
                    </a:ext>
                  </a:extLst>
                </a:gridCol>
              </a:tblGrid>
              <a:tr h="489616">
                <a:tc>
                  <a:txBody>
                    <a:bodyPr/>
                    <a:lstStyle/>
                    <a:p>
                      <a:pPr algn="ctr" rtl="0" fontAlgn="ctr"/>
                      <a:r>
                        <a:rPr lang="fr-FR" sz="1100" b="1">
                          <a:effectLst/>
                          <a:latin typeface="Aptos"/>
                        </a:rPr>
                        <a:t>Année</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Collecte Annuelle</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Actifs sous gestion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CA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ctr">
                        <a:buNone/>
                      </a:pPr>
                      <a:r>
                        <a:rPr lang="fr-FR" sz="1100" b="1">
                          <a:effectLst/>
                          <a:latin typeface="Aptos"/>
                        </a:rPr>
                        <a:t>Coûts des ventes</a:t>
                      </a:r>
                      <a:endParaRPr lang="fr-FR" sz="1100">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EBITDA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effectLst/>
                          <a:latin typeface="Aptos"/>
                        </a:rPr>
                        <a:t>Marge d'EBITDA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37940132"/>
                  </a:ext>
                </a:extLst>
              </a:tr>
              <a:tr h="468088">
                <a:tc>
                  <a:txBody>
                    <a:bodyPr/>
                    <a:lstStyle/>
                    <a:p>
                      <a:pPr algn="ctr" rtl="0" fontAlgn="ctr"/>
                      <a:r>
                        <a:rPr lang="fr-FR" sz="1100" b="1">
                          <a:effectLst/>
                          <a:latin typeface="Aptos"/>
                        </a:rPr>
                        <a:t>2025</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83.000,00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295.000,00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solidFill>
                            <a:schemeClr val="tx1"/>
                          </a:solidFill>
                          <a:effectLst/>
                          <a:latin typeface="Aptos"/>
                        </a:rPr>
                        <a:t>-212.000,00 €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450961466"/>
                  </a:ext>
                </a:extLst>
              </a:tr>
              <a:tr h="468088">
                <a:tc>
                  <a:txBody>
                    <a:bodyPr/>
                    <a:lstStyle/>
                    <a:p>
                      <a:pPr algn="ctr" rtl="0" fontAlgn="ctr"/>
                      <a:r>
                        <a:rPr lang="fr-FR" sz="1100" b="1" i="0">
                          <a:solidFill>
                            <a:schemeClr val="tx1"/>
                          </a:solidFill>
                          <a:effectLst/>
                          <a:latin typeface="Aptos"/>
                        </a:rPr>
                        <a:t>2026</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833.000,00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1.070.000,00 </a:t>
                      </a:r>
                      <a:r>
                        <a:rPr lang="fr-FR" sz="1100" b="0" i="0" u="none" strike="noStrike" noProof="0">
                          <a:solidFill>
                            <a:schemeClr val="tx1"/>
                          </a:solidFill>
                          <a:effectLst/>
                          <a:latin typeface="Aptos"/>
                        </a:rPr>
                        <a:t>€</a:t>
                      </a:r>
                      <a:endParaRPr lang="fr-FR" sz="1100" b="0" i="0">
                        <a:solidFill>
                          <a:schemeClr val="tx1"/>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i="0">
                          <a:solidFill>
                            <a:schemeClr val="tx1"/>
                          </a:solidFill>
                          <a:effectLst/>
                          <a:latin typeface="Aptos"/>
                        </a:rPr>
                        <a:t> -237.000,00 €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i="0" kern="1200">
                          <a:solidFill>
                            <a:schemeClr val="tx1"/>
                          </a:solidFill>
                          <a:effectLst/>
                          <a:latin typeface="Aptos"/>
                          <a:ea typeface="+mn-ea"/>
                          <a:cs typeface="+mn-cs"/>
                        </a:rPr>
                        <a:t>---</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63750469"/>
                  </a:ext>
                </a:extLst>
              </a:tr>
              <a:tr h="468088">
                <a:tc>
                  <a:txBody>
                    <a:bodyPr/>
                    <a:lstStyle/>
                    <a:p>
                      <a:pPr algn="ctr" rtl="0" fontAlgn="ctr"/>
                      <a:r>
                        <a:rPr lang="fr-FR" sz="1100" b="1">
                          <a:solidFill>
                            <a:srgbClr val="5670F8"/>
                          </a:solidFill>
                          <a:effectLst/>
                          <a:latin typeface="Aptos"/>
                        </a:rPr>
                        <a:t>2027</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30 000 000,00 €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41 000 000,00 €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2.523.000,00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2.260.000,00 </a:t>
                      </a:r>
                      <a:r>
                        <a:rPr lang="fr-FR" sz="1100" b="1" i="0" u="none" strike="noStrike" noProof="0">
                          <a:solidFill>
                            <a:srgbClr val="5670F8"/>
                          </a:solidFill>
                          <a:effectLst/>
                          <a:latin typeface="Aptos"/>
                        </a:rPr>
                        <a:t>€</a:t>
                      </a:r>
                      <a:endParaRPr lang="fr-FR" sz="1100" b="1">
                        <a:solidFill>
                          <a:srgbClr val="5670F8"/>
                        </a:solidFill>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1">
                          <a:solidFill>
                            <a:srgbClr val="5670F8"/>
                          </a:solidFill>
                          <a:effectLst/>
                          <a:latin typeface="Aptos"/>
                        </a:rPr>
                        <a:t>263.000,00 €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1" kern="1200">
                          <a:solidFill>
                            <a:srgbClr val="5670F8"/>
                          </a:solidFill>
                          <a:effectLst/>
                          <a:latin typeface="Aptos"/>
                          <a:ea typeface="+mn-ea"/>
                          <a:cs typeface="+mn-cs"/>
                        </a:rPr>
                        <a:t>10,42%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341073278"/>
                  </a:ext>
                </a:extLst>
              </a:tr>
              <a:tr h="468088">
                <a:tc>
                  <a:txBody>
                    <a:bodyPr/>
                    <a:lstStyle/>
                    <a:p>
                      <a:pPr algn="ctr" rtl="0" fontAlgn="ctr"/>
                      <a:r>
                        <a:rPr lang="fr-FR" sz="1100" b="1">
                          <a:effectLst/>
                          <a:latin typeface="Aptos"/>
                        </a:rPr>
                        <a:t>2028</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60 000 000,00 €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101 000 000,00 €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5.103.000,00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3.870.000,00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1.233.000,00 €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24,16%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6789722"/>
                  </a:ext>
                </a:extLst>
              </a:tr>
              <a:tr h="468088">
                <a:tc>
                  <a:txBody>
                    <a:bodyPr/>
                    <a:lstStyle/>
                    <a:p>
                      <a:pPr algn="ctr" rtl="0" fontAlgn="ctr"/>
                      <a:r>
                        <a:rPr lang="fr-FR" sz="1100" b="1">
                          <a:effectLst/>
                          <a:latin typeface="Aptos"/>
                        </a:rPr>
                        <a:t>2029</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90 000 000,00 €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191 000 000,00 €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7.773.000,00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5.700.000,00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r>
                        <a:rPr lang="fr-FR" sz="1100" b="0">
                          <a:effectLst/>
                          <a:latin typeface="Aptos"/>
                        </a:rPr>
                        <a:t>2.073.000,00 €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26,67%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95598310"/>
                  </a:ext>
                </a:extLst>
              </a:tr>
              <a:tr h="468088">
                <a:tc>
                  <a:txBody>
                    <a:bodyPr/>
                    <a:lstStyle/>
                    <a:p>
                      <a:pPr algn="ctr" rtl="0" fontAlgn="ctr"/>
                      <a:r>
                        <a:rPr lang="fr-FR" sz="1100" b="1">
                          <a:effectLst/>
                          <a:latin typeface="Aptos"/>
                        </a:rPr>
                        <a:t>2030</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120 000 000,00 €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311 000 000,00 €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10.533.000,00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7.550.000,00 </a:t>
                      </a:r>
                      <a:r>
                        <a:rPr lang="fr-FR" sz="1100" b="0" i="0" u="none" strike="noStrike" noProof="0">
                          <a:effectLst/>
                          <a:latin typeface="Aptos"/>
                        </a:rPr>
                        <a:t>€</a:t>
                      </a:r>
                      <a:endParaRPr lang="fr-FR" sz="1100" b="0">
                        <a:effectLst/>
                        <a:latin typeface="Aptos"/>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r>
                        <a:rPr lang="fr-FR" sz="1100" b="0">
                          <a:effectLst/>
                          <a:latin typeface="Aptos"/>
                        </a:rPr>
                        <a:t>2.983.000,00 €</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marL="0" algn="ctr" defTabSz="685800" rtl="0" eaLnBrk="1" fontAlgn="ctr" latinLnBrk="0" hangingPunct="1"/>
                      <a:r>
                        <a:rPr lang="fr-FR" sz="1100" b="0" kern="1200">
                          <a:solidFill>
                            <a:schemeClr val="tx1"/>
                          </a:solidFill>
                          <a:effectLst/>
                          <a:latin typeface="Aptos"/>
                          <a:ea typeface="+mn-ea"/>
                          <a:cs typeface="+mn-cs"/>
                        </a:rPr>
                        <a:t>28,32%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1530304"/>
                  </a:ext>
                </a:extLst>
              </a:tr>
            </a:tbl>
          </a:graphicData>
        </a:graphic>
      </p:graphicFrame>
    </p:spTree>
    <p:extLst>
      <p:ext uri="{BB962C8B-B14F-4D97-AF65-F5344CB8AC3E}">
        <p14:creationId xmlns:p14="http://schemas.microsoft.com/office/powerpoint/2010/main" val="1487744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BB88EB7D-FD0A-F54F-40C2-0411CF82F760}"/>
              </a:ext>
            </a:extLst>
          </p:cNvPr>
          <p:cNvGrpSpPr/>
          <p:nvPr/>
        </p:nvGrpSpPr>
        <p:grpSpPr>
          <a:xfrm>
            <a:off x="1766184" y="1629933"/>
            <a:ext cx="2591131" cy="2825730"/>
            <a:chOff x="1090983" y="2355466"/>
            <a:chExt cx="2746818" cy="4161693"/>
          </a:xfrm>
        </p:grpSpPr>
        <p:sp>
          <p:nvSpPr>
            <p:cNvPr id="7" name="Rectangle : coins arrondis 6">
              <a:extLst>
                <a:ext uri="{FF2B5EF4-FFF2-40B4-BE49-F238E27FC236}">
                  <a16:creationId xmlns:a16="http://schemas.microsoft.com/office/drawing/2014/main" id="{6080F012-E91A-8CA7-DF20-A7AE611DB242}"/>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841673E5-04E2-AAE0-620F-8ACD0E16480A}"/>
                </a:ext>
              </a:extLst>
            </p:cNvPr>
            <p:cNvSpPr txBox="1"/>
            <p:nvPr/>
          </p:nvSpPr>
          <p:spPr>
            <a:xfrm>
              <a:off x="1327075" y="4492135"/>
              <a:ext cx="2274623" cy="1631840"/>
            </a:xfrm>
            <a:prstGeom prst="rect">
              <a:avLst/>
            </a:prstGeom>
            <a:noFill/>
          </p:spPr>
          <p:txBody>
            <a:bodyPr wrap="square" lIns="91440" tIns="45720" rIns="91440" bIns="45720" rtlCol="0" anchor="t">
              <a:spAutoFit/>
            </a:bodyPr>
            <a:lstStyle/>
            <a:p>
              <a:pPr algn="ctr"/>
              <a:r>
                <a:rPr lang="fr-FR" sz="1100">
                  <a:latin typeface="Aptos"/>
                  <a:cs typeface="Arial"/>
                </a:rPr>
                <a:t>Frais d’entrée prélevés lors de la souscription des investisseurs au fonds (dont 9% de frais d’entrée moyens payés aux SCPI, soit 3% de revenus pour AZUR). </a:t>
              </a:r>
            </a:p>
          </p:txBody>
        </p:sp>
        <p:sp>
          <p:nvSpPr>
            <p:cNvPr id="9" name="ZoneTexte 8">
              <a:extLst>
                <a:ext uri="{FF2B5EF4-FFF2-40B4-BE49-F238E27FC236}">
                  <a16:creationId xmlns:a16="http://schemas.microsoft.com/office/drawing/2014/main" id="{D5F8469F-4CE3-6B0F-2FC2-6D4366749C33}"/>
                </a:ext>
              </a:extLst>
            </p:cNvPr>
            <p:cNvSpPr txBox="1"/>
            <p:nvPr/>
          </p:nvSpPr>
          <p:spPr>
            <a:xfrm>
              <a:off x="1280022" y="2722220"/>
              <a:ext cx="2368731" cy="1394051"/>
            </a:xfrm>
            <a:prstGeom prst="rect">
              <a:avLst/>
            </a:prstGeom>
            <a:noFill/>
          </p:spPr>
          <p:txBody>
            <a:bodyPr wrap="square" lIns="91440" tIns="45720" rIns="91440" bIns="45720" rtlCol="0" anchor="t">
              <a:spAutoFit/>
            </a:bodyPr>
            <a:lstStyle/>
            <a:p>
              <a:pPr algn="ctr"/>
              <a:r>
                <a:rPr lang="fr-FR" sz="4000">
                  <a:solidFill>
                    <a:srgbClr val="5670F7"/>
                  </a:solidFill>
                  <a:latin typeface="Aptos Black"/>
                  <a:cs typeface="Arial"/>
                </a:rPr>
                <a:t>12%</a:t>
              </a:r>
            </a:p>
            <a:p>
              <a:pPr algn="ctr"/>
              <a:r>
                <a:rPr lang="fr-FR" sz="1500">
                  <a:solidFill>
                    <a:srgbClr val="5670F7"/>
                  </a:solidFill>
                  <a:latin typeface="Aptos Black"/>
                  <a:cs typeface="Arial"/>
                </a:rPr>
                <a:t>Frais d’entrée</a:t>
              </a:r>
            </a:p>
          </p:txBody>
        </p:sp>
      </p:grpSp>
      <p:sp>
        <p:nvSpPr>
          <p:cNvPr id="3" name="Forme libre : forme 2">
            <a:extLst>
              <a:ext uri="{FF2B5EF4-FFF2-40B4-BE49-F238E27FC236}">
                <a16:creationId xmlns:a16="http://schemas.microsoft.com/office/drawing/2014/main" id="{EB7831A7-64BC-735D-C731-BD3828314911}"/>
              </a:ext>
            </a:extLst>
          </p:cNvPr>
          <p:cNvSpPr/>
          <p:nvPr/>
        </p:nvSpPr>
        <p:spPr>
          <a:xfrm>
            <a:off x="-2002970" y="4140747"/>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nvGrpSpPr>
          <p:cNvPr id="4" name="Groupe 3">
            <a:extLst>
              <a:ext uri="{FF2B5EF4-FFF2-40B4-BE49-F238E27FC236}">
                <a16:creationId xmlns:a16="http://schemas.microsoft.com/office/drawing/2014/main" id="{28E6431B-B7C6-D36B-C976-724E1AAEA66D}"/>
              </a:ext>
            </a:extLst>
          </p:cNvPr>
          <p:cNvGrpSpPr/>
          <p:nvPr/>
        </p:nvGrpSpPr>
        <p:grpSpPr>
          <a:xfrm>
            <a:off x="4786687" y="1629933"/>
            <a:ext cx="2591131" cy="2825730"/>
            <a:chOff x="1090983" y="2355466"/>
            <a:chExt cx="2746818" cy="4161693"/>
          </a:xfrm>
        </p:grpSpPr>
        <p:sp>
          <p:nvSpPr>
            <p:cNvPr id="5" name="Rectangle : coins arrondis 4">
              <a:extLst>
                <a:ext uri="{FF2B5EF4-FFF2-40B4-BE49-F238E27FC236}">
                  <a16:creationId xmlns:a16="http://schemas.microsoft.com/office/drawing/2014/main" id="{852967AE-F41A-458D-B82F-8E1F6D21C680}"/>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6" name="ZoneTexte 5">
              <a:extLst>
                <a:ext uri="{FF2B5EF4-FFF2-40B4-BE49-F238E27FC236}">
                  <a16:creationId xmlns:a16="http://schemas.microsoft.com/office/drawing/2014/main" id="{27DC8B50-9616-7322-D41E-2FF719EE85D1}"/>
                </a:ext>
              </a:extLst>
            </p:cNvPr>
            <p:cNvSpPr txBox="1"/>
            <p:nvPr/>
          </p:nvSpPr>
          <p:spPr>
            <a:xfrm>
              <a:off x="1327075" y="4506477"/>
              <a:ext cx="2274623" cy="883913"/>
            </a:xfrm>
            <a:prstGeom prst="rect">
              <a:avLst/>
            </a:prstGeom>
            <a:noFill/>
          </p:spPr>
          <p:txBody>
            <a:bodyPr wrap="square" lIns="91440" tIns="45720" rIns="91440" bIns="45720" rtlCol="0" anchor="t">
              <a:spAutoFit/>
            </a:bodyPr>
            <a:lstStyle/>
            <a:p>
              <a:pPr algn="ctr"/>
              <a:r>
                <a:rPr lang="fr-FR" sz="1100">
                  <a:latin typeface="Aptos"/>
                  <a:cs typeface="Arial"/>
                </a:rPr>
                <a:t>Frais de gestion prélevés annuellement sur les loyers distribués par le fonds.</a:t>
              </a:r>
            </a:p>
          </p:txBody>
        </p:sp>
        <p:sp>
          <p:nvSpPr>
            <p:cNvPr id="19" name="ZoneTexte 18">
              <a:extLst>
                <a:ext uri="{FF2B5EF4-FFF2-40B4-BE49-F238E27FC236}">
                  <a16:creationId xmlns:a16="http://schemas.microsoft.com/office/drawing/2014/main" id="{955EFD30-09BD-CE28-C87D-2523C4137162}"/>
                </a:ext>
              </a:extLst>
            </p:cNvPr>
            <p:cNvSpPr txBox="1"/>
            <p:nvPr/>
          </p:nvSpPr>
          <p:spPr>
            <a:xfrm>
              <a:off x="1280022" y="2749155"/>
              <a:ext cx="2368731" cy="1734019"/>
            </a:xfrm>
            <a:prstGeom prst="rect">
              <a:avLst/>
            </a:prstGeom>
            <a:noFill/>
          </p:spPr>
          <p:txBody>
            <a:bodyPr wrap="square" lIns="91440" tIns="45720" rIns="91440" bIns="45720" rtlCol="0" anchor="t">
              <a:spAutoFit/>
            </a:bodyPr>
            <a:lstStyle/>
            <a:p>
              <a:pPr algn="ctr"/>
              <a:r>
                <a:rPr lang="fr-FR" sz="4000">
                  <a:solidFill>
                    <a:srgbClr val="5670F7"/>
                  </a:solidFill>
                  <a:latin typeface="Aptos Black"/>
                  <a:cs typeface="Arial"/>
                </a:rPr>
                <a:t>0,30%</a:t>
              </a:r>
            </a:p>
            <a:p>
              <a:pPr algn="ctr"/>
              <a:r>
                <a:rPr lang="fr-FR" sz="1500">
                  <a:solidFill>
                    <a:srgbClr val="5670F7"/>
                  </a:solidFill>
                  <a:latin typeface="Aptos Black"/>
                  <a:cs typeface="Arial"/>
                </a:rPr>
                <a:t>Frais de gestion annuel sur encours</a:t>
              </a:r>
            </a:p>
          </p:txBody>
        </p:sp>
      </p:grpSp>
      <p:pic>
        <p:nvPicPr>
          <p:cNvPr id="10" name="Image 9" descr="Une image contenant Graphique, Police, logo, graphisme&#10;&#10;Description générée automatiquement">
            <a:extLst>
              <a:ext uri="{FF2B5EF4-FFF2-40B4-BE49-F238E27FC236}">
                <a16:creationId xmlns:a16="http://schemas.microsoft.com/office/drawing/2014/main" id="{09FB63BC-2F53-B0CE-D74B-1A4BA312831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4" name="ZoneTexte 13">
            <a:extLst>
              <a:ext uri="{FF2B5EF4-FFF2-40B4-BE49-F238E27FC236}">
                <a16:creationId xmlns:a16="http://schemas.microsoft.com/office/drawing/2014/main" id="{B27EEC6B-7ECB-EAA0-7A9C-BD6744D93C6F}"/>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Modèle </a:t>
            </a:r>
            <a:r>
              <a:rPr lang="fr-FR" sz="3000">
                <a:solidFill>
                  <a:srgbClr val="5670F7"/>
                </a:solidFill>
                <a:latin typeface="Aptos Black"/>
                <a:cs typeface="Arial"/>
              </a:rPr>
              <a:t>économique</a:t>
            </a:r>
            <a:r>
              <a:rPr lang="fr-FR" sz="3000">
                <a:solidFill>
                  <a:srgbClr val="5670F7"/>
                </a:solidFill>
                <a:latin typeface="Arial Black"/>
                <a:cs typeface="Arial"/>
              </a:rPr>
              <a:t> </a:t>
            </a:r>
          </a:p>
        </p:txBody>
      </p:sp>
      <p:sp>
        <p:nvSpPr>
          <p:cNvPr id="16" name="ZoneTexte 15">
            <a:extLst>
              <a:ext uri="{FF2B5EF4-FFF2-40B4-BE49-F238E27FC236}">
                <a16:creationId xmlns:a16="http://schemas.microsoft.com/office/drawing/2014/main" id="{0275C8F7-159C-418E-9D23-021E125EAB6A}"/>
              </a:ext>
            </a:extLst>
          </p:cNvPr>
          <p:cNvSpPr txBox="1"/>
          <p:nvPr/>
        </p:nvSpPr>
        <p:spPr>
          <a:xfrm>
            <a:off x="208001" y="774522"/>
            <a:ext cx="6878599" cy="400110"/>
          </a:xfrm>
          <a:prstGeom prst="rect">
            <a:avLst/>
          </a:prstGeom>
          <a:noFill/>
        </p:spPr>
        <p:txBody>
          <a:bodyPr wrap="square" lIns="91440" tIns="45720" rIns="91440" bIns="45720" rtlCol="0" anchor="t">
            <a:spAutoFit/>
          </a:bodyPr>
          <a:lstStyle/>
          <a:p>
            <a:r>
              <a:rPr lang="fr-FR" sz="2000">
                <a:latin typeface="Aptos"/>
                <a:cs typeface="Arial"/>
              </a:rPr>
              <a:t>Nous répliquons le modèle de frais historique des SCPI </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388700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85810-0CB4-6EA8-DF45-BFC18A1F8C22}"/>
            </a:ext>
          </a:extLst>
        </p:cNvPr>
        <p:cNvGrpSpPr/>
        <p:nvPr/>
      </p:nvGrpSpPr>
      <p:grpSpPr>
        <a:xfrm>
          <a:off x="0" y="0"/>
          <a:ext cx="0" cy="0"/>
          <a:chOff x="0" y="0"/>
          <a:chExt cx="0" cy="0"/>
        </a:xfrm>
      </p:grpSpPr>
      <p:sp>
        <p:nvSpPr>
          <p:cNvPr id="15" name="ZoneTexte 14">
            <a:extLst>
              <a:ext uri="{FF2B5EF4-FFF2-40B4-BE49-F238E27FC236}">
                <a16:creationId xmlns:a16="http://schemas.microsoft.com/office/drawing/2014/main" id="{557BF7F1-42E9-28F5-024E-E978379D79E9}"/>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Stratégie de </a:t>
            </a:r>
            <a:r>
              <a:rPr lang="fr-FR" sz="3000">
                <a:solidFill>
                  <a:srgbClr val="5670F7"/>
                </a:solidFill>
                <a:latin typeface="Aptos Black"/>
                <a:cs typeface="Arial"/>
              </a:rPr>
              <a:t>distribution </a:t>
            </a:r>
          </a:p>
        </p:txBody>
      </p:sp>
      <p:sp>
        <p:nvSpPr>
          <p:cNvPr id="3" name="Forme libre : forme 2">
            <a:extLst>
              <a:ext uri="{FF2B5EF4-FFF2-40B4-BE49-F238E27FC236}">
                <a16:creationId xmlns:a16="http://schemas.microsoft.com/office/drawing/2014/main" id="{F4C704C5-79BC-9FC5-76D5-E68A9D766512}"/>
              </a:ext>
            </a:extLst>
          </p:cNvPr>
          <p:cNvSpPr/>
          <p:nvPr/>
        </p:nvSpPr>
        <p:spPr>
          <a:xfrm>
            <a:off x="-702639"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0" name="Image 9" descr="Une image contenant Graphique, Police, logo, graphisme&#10;&#10;Description générée automatiquement">
            <a:extLst>
              <a:ext uri="{FF2B5EF4-FFF2-40B4-BE49-F238E27FC236}">
                <a16:creationId xmlns:a16="http://schemas.microsoft.com/office/drawing/2014/main" id="{9CC99C0D-257F-C833-359B-44DF70FD3910}"/>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grpSp>
        <p:nvGrpSpPr>
          <p:cNvPr id="22" name="Groupe 21">
            <a:extLst>
              <a:ext uri="{FF2B5EF4-FFF2-40B4-BE49-F238E27FC236}">
                <a16:creationId xmlns:a16="http://schemas.microsoft.com/office/drawing/2014/main" id="{CFBD0069-56A2-12E5-B480-7894B9C59B57}"/>
              </a:ext>
            </a:extLst>
          </p:cNvPr>
          <p:cNvGrpSpPr/>
          <p:nvPr/>
        </p:nvGrpSpPr>
        <p:grpSpPr>
          <a:xfrm>
            <a:off x="1174365" y="1556920"/>
            <a:ext cx="3184732" cy="2897822"/>
            <a:chOff x="1174365" y="1319176"/>
            <a:chExt cx="3184732" cy="2897822"/>
          </a:xfrm>
        </p:grpSpPr>
        <p:grpSp>
          <p:nvGrpSpPr>
            <p:cNvPr id="11" name="Groupe 10">
              <a:extLst>
                <a:ext uri="{FF2B5EF4-FFF2-40B4-BE49-F238E27FC236}">
                  <a16:creationId xmlns:a16="http://schemas.microsoft.com/office/drawing/2014/main" id="{0F286F83-8A07-3408-BD07-7F3EAAE2C0B8}"/>
                </a:ext>
              </a:extLst>
            </p:cNvPr>
            <p:cNvGrpSpPr/>
            <p:nvPr/>
          </p:nvGrpSpPr>
          <p:grpSpPr>
            <a:xfrm>
              <a:off x="1174365" y="1319176"/>
              <a:ext cx="3184732" cy="2897822"/>
              <a:chOff x="461717" y="2355465"/>
              <a:chExt cx="3376086" cy="4267869"/>
            </a:xfrm>
          </p:grpSpPr>
          <p:sp>
            <p:nvSpPr>
              <p:cNvPr id="7" name="Rectangle : coins arrondis 6">
                <a:extLst>
                  <a:ext uri="{FF2B5EF4-FFF2-40B4-BE49-F238E27FC236}">
                    <a16:creationId xmlns:a16="http://schemas.microsoft.com/office/drawing/2014/main" id="{ED61445C-2A6E-08BC-15FC-3E22BFD4369E}"/>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7CE415D8-342E-9A07-4CA4-40B1F99FF802}"/>
                  </a:ext>
                </a:extLst>
              </p:cNvPr>
              <p:cNvSpPr txBox="1"/>
              <p:nvPr/>
            </p:nvSpPr>
            <p:spPr>
              <a:xfrm>
                <a:off x="704812" y="4939223"/>
                <a:ext cx="2889893" cy="1133221"/>
              </a:xfrm>
              <a:prstGeom prst="rect">
                <a:avLst/>
              </a:prstGeom>
              <a:noFill/>
            </p:spPr>
            <p:txBody>
              <a:bodyPr wrap="square" lIns="91440" tIns="45720" rIns="91440" bIns="45720" rtlCol="0" anchor="t">
                <a:spAutoFit/>
              </a:bodyPr>
              <a:lstStyle/>
              <a:p>
                <a:pPr algn="ctr"/>
                <a:r>
                  <a:rPr lang="fr-FR" sz="1100">
                    <a:latin typeface="Aptos"/>
                    <a:cs typeface="Arial"/>
                  </a:rPr>
                  <a:t>Rémunéré par commission de rétrocession à la suite d'une vente de parts du fonds AZUR Évolution (entre 4 et 6% du montant investit). </a:t>
                </a:r>
              </a:p>
            </p:txBody>
          </p:sp>
          <p:sp>
            <p:nvSpPr>
              <p:cNvPr id="9" name="ZoneTexte 8">
                <a:extLst>
                  <a:ext uri="{FF2B5EF4-FFF2-40B4-BE49-F238E27FC236}">
                    <a16:creationId xmlns:a16="http://schemas.microsoft.com/office/drawing/2014/main" id="{25A2D068-555F-B69E-38CA-1D29CF7968FA}"/>
                  </a:ext>
                </a:extLst>
              </p:cNvPr>
              <p:cNvSpPr txBox="1"/>
              <p:nvPr/>
            </p:nvSpPr>
            <p:spPr>
              <a:xfrm>
                <a:off x="719629" y="3491794"/>
                <a:ext cx="2889892"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Via un réseau partenaire de cabinets en gestion de patrimoine</a:t>
                </a:r>
              </a:p>
            </p:txBody>
          </p:sp>
        </p:grpSp>
        <p:sp>
          <p:nvSpPr>
            <p:cNvPr id="16" name="ZoneTexte 15">
              <a:extLst>
                <a:ext uri="{FF2B5EF4-FFF2-40B4-BE49-F238E27FC236}">
                  <a16:creationId xmlns:a16="http://schemas.microsoft.com/office/drawing/2014/main" id="{5CBCB690-EDC6-ED7E-0A6B-13791F19E091}"/>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1</a:t>
              </a:r>
            </a:p>
          </p:txBody>
        </p:sp>
      </p:grpSp>
      <p:grpSp>
        <p:nvGrpSpPr>
          <p:cNvPr id="23" name="Groupe 22">
            <a:extLst>
              <a:ext uri="{FF2B5EF4-FFF2-40B4-BE49-F238E27FC236}">
                <a16:creationId xmlns:a16="http://schemas.microsoft.com/office/drawing/2014/main" id="{4E7C4A0D-D77A-3840-EDCA-A9517177FF20}"/>
              </a:ext>
            </a:extLst>
          </p:cNvPr>
          <p:cNvGrpSpPr/>
          <p:nvPr/>
        </p:nvGrpSpPr>
        <p:grpSpPr>
          <a:xfrm>
            <a:off x="4784905" y="1556920"/>
            <a:ext cx="3184732" cy="2897822"/>
            <a:chOff x="1174365" y="1319176"/>
            <a:chExt cx="3184732" cy="2897822"/>
          </a:xfrm>
        </p:grpSpPr>
        <p:grpSp>
          <p:nvGrpSpPr>
            <p:cNvPr id="24" name="Groupe 23">
              <a:extLst>
                <a:ext uri="{FF2B5EF4-FFF2-40B4-BE49-F238E27FC236}">
                  <a16:creationId xmlns:a16="http://schemas.microsoft.com/office/drawing/2014/main" id="{3DE08095-2B11-E1BB-87BF-3B6CC2A9F90A}"/>
                </a:ext>
              </a:extLst>
            </p:cNvPr>
            <p:cNvGrpSpPr/>
            <p:nvPr/>
          </p:nvGrpSpPr>
          <p:grpSpPr>
            <a:xfrm>
              <a:off x="1174365" y="1319176"/>
              <a:ext cx="3184732" cy="2897822"/>
              <a:chOff x="461717" y="2355465"/>
              <a:chExt cx="3376086" cy="4267869"/>
            </a:xfrm>
          </p:grpSpPr>
          <p:sp>
            <p:nvSpPr>
              <p:cNvPr id="26" name="Rectangle : coins arrondis 25">
                <a:extLst>
                  <a:ext uri="{FF2B5EF4-FFF2-40B4-BE49-F238E27FC236}">
                    <a16:creationId xmlns:a16="http://schemas.microsoft.com/office/drawing/2014/main" id="{233C0ED0-3EAC-84BE-1AAF-85F863D6574A}"/>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7" name="ZoneTexte 26">
                <a:extLst>
                  <a:ext uri="{FF2B5EF4-FFF2-40B4-BE49-F238E27FC236}">
                    <a16:creationId xmlns:a16="http://schemas.microsoft.com/office/drawing/2014/main" id="{96A5A5DB-08EE-FA98-A9CD-C9473D54827F}"/>
                  </a:ext>
                </a:extLst>
              </p:cNvPr>
              <p:cNvSpPr txBox="1"/>
              <p:nvPr/>
            </p:nvSpPr>
            <p:spPr>
              <a:xfrm>
                <a:off x="858155" y="4939223"/>
                <a:ext cx="2604020" cy="1133221"/>
              </a:xfrm>
              <a:prstGeom prst="rect">
                <a:avLst/>
              </a:prstGeom>
              <a:noFill/>
            </p:spPr>
            <p:txBody>
              <a:bodyPr wrap="square" lIns="91440" tIns="45720" rIns="91440" bIns="45720" rtlCol="0" anchor="t">
                <a:spAutoFit/>
              </a:bodyPr>
              <a:lstStyle/>
              <a:p>
                <a:pPr algn="ctr"/>
                <a:r>
                  <a:rPr lang="fr-FR" sz="1100">
                    <a:latin typeface="Aptos"/>
                    <a:cs typeface="Arial"/>
                  </a:rPr>
                  <a:t>Cette méthode de distribution sera lancée aussitôt que les résultats permettront de financer la création de ce nouveau canal. </a:t>
                </a:r>
              </a:p>
            </p:txBody>
          </p:sp>
          <p:sp>
            <p:nvSpPr>
              <p:cNvPr id="28" name="ZoneTexte 27">
                <a:extLst>
                  <a:ext uri="{FF2B5EF4-FFF2-40B4-BE49-F238E27FC236}">
                    <a16:creationId xmlns:a16="http://schemas.microsoft.com/office/drawing/2014/main" id="{202E27BE-F1CA-FCA4-181F-1AA76EEB7E11}"/>
                  </a:ext>
                </a:extLst>
              </p:cNvPr>
              <p:cNvSpPr txBox="1"/>
              <p:nvPr/>
            </p:nvSpPr>
            <p:spPr>
              <a:xfrm>
                <a:off x="527666" y="3491794"/>
                <a:ext cx="3239339"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En direct auprès d’investisseurs particuliers via le site internet Azur-am.fr</a:t>
                </a:r>
              </a:p>
            </p:txBody>
          </p:sp>
        </p:grpSp>
        <p:sp>
          <p:nvSpPr>
            <p:cNvPr id="25" name="ZoneTexte 24">
              <a:extLst>
                <a:ext uri="{FF2B5EF4-FFF2-40B4-BE49-F238E27FC236}">
                  <a16:creationId xmlns:a16="http://schemas.microsoft.com/office/drawing/2014/main" id="{F1857A14-2B36-9DC2-A310-7A63244B3FEB}"/>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2</a:t>
              </a:r>
            </a:p>
          </p:txBody>
        </p:sp>
      </p:grpSp>
      <p:sp>
        <p:nvSpPr>
          <p:cNvPr id="29" name="ZoneTexte 28">
            <a:extLst>
              <a:ext uri="{FF2B5EF4-FFF2-40B4-BE49-F238E27FC236}">
                <a16:creationId xmlns:a16="http://schemas.microsoft.com/office/drawing/2014/main" id="{BA058DCB-CA75-5568-92FB-1A0B5F67111B}"/>
              </a:ext>
            </a:extLst>
          </p:cNvPr>
          <p:cNvSpPr txBox="1"/>
          <p:nvPr/>
        </p:nvSpPr>
        <p:spPr>
          <a:xfrm>
            <a:off x="166853" y="806526"/>
            <a:ext cx="7381519" cy="400110"/>
          </a:xfrm>
          <a:prstGeom prst="rect">
            <a:avLst/>
          </a:prstGeom>
          <a:noFill/>
        </p:spPr>
        <p:txBody>
          <a:bodyPr wrap="square" lIns="91440" tIns="45720" rIns="91440" bIns="45720" rtlCol="0" anchor="t">
            <a:spAutoFit/>
          </a:bodyPr>
          <a:lstStyle/>
          <a:p>
            <a:r>
              <a:rPr lang="fr-FR" sz="2000">
                <a:latin typeface="Aptos"/>
                <a:cs typeface="Arial"/>
              </a:rPr>
              <a:t>Nous répliquons le modèle de distribution historique des SCPI</a:t>
            </a:r>
            <a:r>
              <a:rPr lang="fr-FR" sz="2000">
                <a:latin typeface="Arial"/>
                <a:cs typeface="Arial"/>
              </a:rPr>
              <a:t> </a:t>
            </a:r>
            <a:endParaRPr lang="fr-FR" sz="2000">
              <a:solidFill>
                <a:srgbClr val="000000"/>
              </a:solidFill>
              <a:latin typeface="Arial"/>
              <a:cs typeface="Arial"/>
            </a:endParaRPr>
          </a:p>
        </p:txBody>
      </p:sp>
    </p:spTree>
    <p:extLst>
      <p:ext uri="{BB962C8B-B14F-4D97-AF65-F5344CB8AC3E}">
        <p14:creationId xmlns:p14="http://schemas.microsoft.com/office/powerpoint/2010/main" val="369436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0655E47-9C07-160C-E4A6-613E890F834C}"/>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8F9BD510-B6B9-B178-5CE7-493EFBDC6657}"/>
              </a:ext>
            </a:extLst>
          </p:cNvPr>
          <p:cNvSpPr txBox="1"/>
          <p:nvPr/>
        </p:nvSpPr>
        <p:spPr>
          <a:xfrm>
            <a:off x="-1728216" y="4361688"/>
            <a:ext cx="184731" cy="369332"/>
          </a:xfrm>
          <a:prstGeom prst="rect">
            <a:avLst/>
          </a:prstGeom>
          <a:noFill/>
        </p:spPr>
        <p:txBody>
          <a:bodyPr wrap="none" rtlCol="0">
            <a:spAutoFit/>
          </a:bodyPr>
          <a:lstStyle/>
          <a:p>
            <a:endParaRPr lang="fr-FR"/>
          </a:p>
        </p:txBody>
      </p:sp>
      <p:sp>
        <p:nvSpPr>
          <p:cNvPr id="8" name="ZoneTexte 7">
            <a:extLst>
              <a:ext uri="{FF2B5EF4-FFF2-40B4-BE49-F238E27FC236}">
                <a16:creationId xmlns:a16="http://schemas.microsoft.com/office/drawing/2014/main" id="{C6B51EA9-A36B-3AC0-9A05-5F07A53B7396}"/>
              </a:ext>
            </a:extLst>
          </p:cNvPr>
          <p:cNvSpPr txBox="1"/>
          <p:nvPr/>
        </p:nvSpPr>
        <p:spPr>
          <a:xfrm>
            <a:off x="-4238513" y="-2108499"/>
            <a:ext cx="184731" cy="369332"/>
          </a:xfrm>
          <a:prstGeom prst="rect">
            <a:avLst/>
          </a:prstGeom>
          <a:noFill/>
        </p:spPr>
        <p:txBody>
          <a:bodyPr wrap="none" rtlCol="0">
            <a:spAutoFit/>
          </a:bodyPr>
          <a:lstStyle/>
          <a:p>
            <a:endParaRPr lang="fr-FR"/>
          </a:p>
        </p:txBody>
      </p:sp>
      <p:sp>
        <p:nvSpPr>
          <p:cNvPr id="3" name="Rectangle : coins arrondis 2">
            <a:extLst>
              <a:ext uri="{FF2B5EF4-FFF2-40B4-BE49-F238E27FC236}">
                <a16:creationId xmlns:a16="http://schemas.microsoft.com/office/drawing/2014/main" id="{C598B800-45E3-739B-192D-6863289A70BD}"/>
              </a:ext>
            </a:extLst>
          </p:cNvPr>
          <p:cNvSpPr/>
          <p:nvPr/>
        </p:nvSpPr>
        <p:spPr>
          <a:xfrm>
            <a:off x="3762299" y="1144709"/>
            <a:ext cx="3636820" cy="5194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100" b="1">
                <a:solidFill>
                  <a:schemeClr val="tx1"/>
                </a:solidFill>
              </a:rPr>
              <a:t>Cabinets de Conseiller en Gestion de Patrimoine (CGP)</a:t>
            </a:r>
          </a:p>
        </p:txBody>
      </p:sp>
      <p:grpSp>
        <p:nvGrpSpPr>
          <p:cNvPr id="18" name="Groupe 17">
            <a:extLst>
              <a:ext uri="{FF2B5EF4-FFF2-40B4-BE49-F238E27FC236}">
                <a16:creationId xmlns:a16="http://schemas.microsoft.com/office/drawing/2014/main" id="{F2A56FBE-4657-4599-31EC-359E57E46D26}"/>
              </a:ext>
            </a:extLst>
          </p:cNvPr>
          <p:cNvGrpSpPr/>
          <p:nvPr/>
        </p:nvGrpSpPr>
        <p:grpSpPr>
          <a:xfrm>
            <a:off x="3900842" y="0"/>
            <a:ext cx="860467" cy="749247"/>
            <a:chOff x="2739733" y="340695"/>
            <a:chExt cx="860467" cy="749247"/>
          </a:xfrm>
        </p:grpSpPr>
        <p:pic>
          <p:nvPicPr>
            <p:cNvPr id="16" name="Graphique 15" descr="Utilisateur avec un remplissage uni">
              <a:extLst>
                <a:ext uri="{FF2B5EF4-FFF2-40B4-BE49-F238E27FC236}">
                  <a16:creationId xmlns:a16="http://schemas.microsoft.com/office/drawing/2014/main" id="{68975C0B-FCC7-50E7-CF22-B03C0DB3D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17" name="ZoneTexte 16">
              <a:extLst>
                <a:ext uri="{FF2B5EF4-FFF2-40B4-BE49-F238E27FC236}">
                  <a16:creationId xmlns:a16="http://schemas.microsoft.com/office/drawing/2014/main" id="{FD8EDBE5-CF45-31FD-7301-BB6FD841A409}"/>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grpSp>
        <p:nvGrpSpPr>
          <p:cNvPr id="19" name="Groupe 18">
            <a:extLst>
              <a:ext uri="{FF2B5EF4-FFF2-40B4-BE49-F238E27FC236}">
                <a16:creationId xmlns:a16="http://schemas.microsoft.com/office/drawing/2014/main" id="{EF2FC503-1DC2-3F85-9FC7-8BD1F7542FA2}"/>
              </a:ext>
            </a:extLst>
          </p:cNvPr>
          <p:cNvGrpSpPr/>
          <p:nvPr/>
        </p:nvGrpSpPr>
        <p:grpSpPr>
          <a:xfrm>
            <a:off x="5130164" y="0"/>
            <a:ext cx="860467" cy="749247"/>
            <a:chOff x="2739733" y="340695"/>
            <a:chExt cx="860467" cy="749247"/>
          </a:xfrm>
        </p:grpSpPr>
        <p:pic>
          <p:nvPicPr>
            <p:cNvPr id="20" name="Graphique 19" descr="Utilisateur avec un remplissage uni">
              <a:extLst>
                <a:ext uri="{FF2B5EF4-FFF2-40B4-BE49-F238E27FC236}">
                  <a16:creationId xmlns:a16="http://schemas.microsoft.com/office/drawing/2014/main" id="{69EFE9E5-8BDA-17C7-F296-7DE37B767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21" name="ZoneTexte 20">
              <a:extLst>
                <a:ext uri="{FF2B5EF4-FFF2-40B4-BE49-F238E27FC236}">
                  <a16:creationId xmlns:a16="http://schemas.microsoft.com/office/drawing/2014/main" id="{4C7E9939-2116-481C-0F8E-363DB7E9EA78}"/>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grpSp>
        <p:nvGrpSpPr>
          <p:cNvPr id="22" name="Groupe 21">
            <a:extLst>
              <a:ext uri="{FF2B5EF4-FFF2-40B4-BE49-F238E27FC236}">
                <a16:creationId xmlns:a16="http://schemas.microsoft.com/office/drawing/2014/main" id="{96E03786-4D56-172F-7345-8FB544899ADB}"/>
              </a:ext>
            </a:extLst>
          </p:cNvPr>
          <p:cNvGrpSpPr/>
          <p:nvPr/>
        </p:nvGrpSpPr>
        <p:grpSpPr>
          <a:xfrm>
            <a:off x="6280527" y="0"/>
            <a:ext cx="860467" cy="749247"/>
            <a:chOff x="2739733" y="340695"/>
            <a:chExt cx="860467" cy="749247"/>
          </a:xfrm>
        </p:grpSpPr>
        <p:pic>
          <p:nvPicPr>
            <p:cNvPr id="23" name="Graphique 22" descr="Utilisateur avec un remplissage uni">
              <a:extLst>
                <a:ext uri="{FF2B5EF4-FFF2-40B4-BE49-F238E27FC236}">
                  <a16:creationId xmlns:a16="http://schemas.microsoft.com/office/drawing/2014/main" id="{F5E3AA22-C63C-8127-EE69-ADF32F0BE3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4218" y="340695"/>
              <a:ext cx="571499" cy="571499"/>
            </a:xfrm>
            <a:prstGeom prst="rect">
              <a:avLst/>
            </a:prstGeom>
          </p:spPr>
        </p:pic>
        <p:sp>
          <p:nvSpPr>
            <p:cNvPr id="24" name="ZoneTexte 23">
              <a:extLst>
                <a:ext uri="{FF2B5EF4-FFF2-40B4-BE49-F238E27FC236}">
                  <a16:creationId xmlns:a16="http://schemas.microsoft.com/office/drawing/2014/main" id="{3D50049F-93A1-A807-D88E-45810CB66632}"/>
                </a:ext>
              </a:extLst>
            </p:cNvPr>
            <p:cNvSpPr txBox="1"/>
            <p:nvPr/>
          </p:nvSpPr>
          <p:spPr>
            <a:xfrm>
              <a:off x="2739733" y="843721"/>
              <a:ext cx="860467" cy="246221"/>
            </a:xfrm>
            <a:prstGeom prst="rect">
              <a:avLst/>
            </a:prstGeom>
            <a:noFill/>
          </p:spPr>
          <p:txBody>
            <a:bodyPr wrap="square" rtlCol="0">
              <a:spAutoFit/>
            </a:bodyPr>
            <a:lstStyle/>
            <a:p>
              <a:pPr algn="ctr"/>
              <a:r>
                <a:rPr lang="fr-FR" sz="1000"/>
                <a:t>Investisseur</a:t>
              </a:r>
            </a:p>
          </p:txBody>
        </p:sp>
      </p:grpSp>
      <p:cxnSp>
        <p:nvCxnSpPr>
          <p:cNvPr id="26" name="Connecteur droit avec flèche 25">
            <a:extLst>
              <a:ext uri="{FF2B5EF4-FFF2-40B4-BE49-F238E27FC236}">
                <a16:creationId xmlns:a16="http://schemas.microsoft.com/office/drawing/2014/main" id="{500990B4-CB29-0CB6-B211-0ADBA7CA256F}"/>
              </a:ext>
            </a:extLst>
          </p:cNvPr>
          <p:cNvCxnSpPr>
            <a:stCxn id="17" idx="2"/>
          </p:cNvCxnSpPr>
          <p:nvPr/>
        </p:nvCxnSpPr>
        <p:spPr>
          <a:xfrm flipH="1">
            <a:off x="4331075" y="749247"/>
            <a:ext cx="1"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D3BA2537-3DE6-86E4-8F6B-560A544A9242}"/>
              </a:ext>
            </a:extLst>
          </p:cNvPr>
          <p:cNvCxnSpPr>
            <a:cxnSpLocks/>
          </p:cNvCxnSpPr>
          <p:nvPr/>
        </p:nvCxnSpPr>
        <p:spPr>
          <a:xfrm>
            <a:off x="5568992" y="749247"/>
            <a:ext cx="0"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02654393-4E52-B02C-50DF-E54AEAC4A5ED}"/>
              </a:ext>
            </a:extLst>
          </p:cNvPr>
          <p:cNvCxnSpPr>
            <a:cxnSpLocks/>
            <a:stCxn id="24" idx="2"/>
          </p:cNvCxnSpPr>
          <p:nvPr/>
        </p:nvCxnSpPr>
        <p:spPr>
          <a:xfrm>
            <a:off x="6710761" y="749247"/>
            <a:ext cx="0" cy="395462"/>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 coins arrondis 32">
            <a:extLst>
              <a:ext uri="{FF2B5EF4-FFF2-40B4-BE49-F238E27FC236}">
                <a16:creationId xmlns:a16="http://schemas.microsoft.com/office/drawing/2014/main" id="{08C5446F-5AE0-723B-A93D-5CE7FB2E0715}"/>
              </a:ext>
            </a:extLst>
          </p:cNvPr>
          <p:cNvSpPr/>
          <p:nvPr/>
        </p:nvSpPr>
        <p:spPr>
          <a:xfrm>
            <a:off x="3762299" y="2301995"/>
            <a:ext cx="3636820" cy="1508336"/>
          </a:xfrm>
          <a:prstGeom prst="roundRect">
            <a:avLst>
              <a:gd name="adj" fmla="val 7795"/>
            </a:avLst>
          </a:prstGeom>
          <a:solidFill>
            <a:srgbClr val="5670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lang="fr-FR" sz="1100" b="1">
                <a:solidFill>
                  <a:schemeClr val="bg1"/>
                </a:solidFill>
              </a:rPr>
              <a:t>Fonds AZUR Évolution</a:t>
            </a:r>
          </a:p>
        </p:txBody>
      </p:sp>
      <p:cxnSp>
        <p:nvCxnSpPr>
          <p:cNvPr id="34" name="Connecteur droit avec flèche 33">
            <a:extLst>
              <a:ext uri="{FF2B5EF4-FFF2-40B4-BE49-F238E27FC236}">
                <a16:creationId xmlns:a16="http://schemas.microsoft.com/office/drawing/2014/main" id="{87EAB6B1-3E60-4DC6-DE57-3954DFEBAF4A}"/>
              </a:ext>
            </a:extLst>
          </p:cNvPr>
          <p:cNvCxnSpPr>
            <a:cxnSpLocks/>
            <a:stCxn id="3" idx="2"/>
            <a:endCxn id="33" idx="0"/>
          </p:cNvCxnSpPr>
          <p:nvPr/>
        </p:nvCxnSpPr>
        <p:spPr>
          <a:xfrm>
            <a:off x="5580709" y="1664140"/>
            <a:ext cx="0" cy="637855"/>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e 61">
            <a:extLst>
              <a:ext uri="{FF2B5EF4-FFF2-40B4-BE49-F238E27FC236}">
                <a16:creationId xmlns:a16="http://schemas.microsoft.com/office/drawing/2014/main" id="{762D24D6-CE9B-6ED7-1A3A-E779FA30DDF2}"/>
              </a:ext>
            </a:extLst>
          </p:cNvPr>
          <p:cNvGrpSpPr/>
          <p:nvPr/>
        </p:nvGrpSpPr>
        <p:grpSpPr>
          <a:xfrm>
            <a:off x="4077852" y="2810864"/>
            <a:ext cx="506445" cy="889060"/>
            <a:chOff x="3069143" y="2889396"/>
            <a:chExt cx="506445" cy="889060"/>
          </a:xfrm>
        </p:grpSpPr>
        <p:pic>
          <p:nvPicPr>
            <p:cNvPr id="60" name="Image 59">
              <a:extLst>
                <a:ext uri="{FF2B5EF4-FFF2-40B4-BE49-F238E27FC236}">
                  <a16:creationId xmlns:a16="http://schemas.microsoft.com/office/drawing/2014/main" id="{4E3C0024-0DE5-B3B7-926B-834260D2D027}"/>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1" name="ZoneTexte 60">
              <a:extLst>
                <a:ext uri="{FF2B5EF4-FFF2-40B4-BE49-F238E27FC236}">
                  <a16:creationId xmlns:a16="http://schemas.microsoft.com/office/drawing/2014/main" id="{41EC3A6F-CF95-98C9-A771-91D2379E975B}"/>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1</a:t>
              </a:r>
            </a:p>
          </p:txBody>
        </p:sp>
      </p:grpSp>
      <p:grpSp>
        <p:nvGrpSpPr>
          <p:cNvPr id="63" name="Groupe 62">
            <a:extLst>
              <a:ext uri="{FF2B5EF4-FFF2-40B4-BE49-F238E27FC236}">
                <a16:creationId xmlns:a16="http://schemas.microsoft.com/office/drawing/2014/main" id="{B8C8868C-411F-6A0F-EB77-67AC8D81BADA}"/>
              </a:ext>
            </a:extLst>
          </p:cNvPr>
          <p:cNvGrpSpPr/>
          <p:nvPr/>
        </p:nvGrpSpPr>
        <p:grpSpPr>
          <a:xfrm>
            <a:off x="4890827" y="2810864"/>
            <a:ext cx="506445" cy="889060"/>
            <a:chOff x="3069143" y="2889396"/>
            <a:chExt cx="506445" cy="889060"/>
          </a:xfrm>
        </p:grpSpPr>
        <p:pic>
          <p:nvPicPr>
            <p:cNvPr id="64" name="Image 63">
              <a:extLst>
                <a:ext uri="{FF2B5EF4-FFF2-40B4-BE49-F238E27FC236}">
                  <a16:creationId xmlns:a16="http://schemas.microsoft.com/office/drawing/2014/main" id="{633B574D-F824-A871-177C-4D9C98479C7D}"/>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5" name="ZoneTexte 64">
              <a:extLst>
                <a:ext uri="{FF2B5EF4-FFF2-40B4-BE49-F238E27FC236}">
                  <a16:creationId xmlns:a16="http://schemas.microsoft.com/office/drawing/2014/main" id="{47FB35C5-AA83-25B3-A654-B2CA4B44E5D1}"/>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2</a:t>
              </a:r>
            </a:p>
          </p:txBody>
        </p:sp>
      </p:grpSp>
      <p:grpSp>
        <p:nvGrpSpPr>
          <p:cNvPr id="66" name="Groupe 65">
            <a:extLst>
              <a:ext uri="{FF2B5EF4-FFF2-40B4-BE49-F238E27FC236}">
                <a16:creationId xmlns:a16="http://schemas.microsoft.com/office/drawing/2014/main" id="{363563FB-2D3D-255A-7741-89E869711559}"/>
              </a:ext>
            </a:extLst>
          </p:cNvPr>
          <p:cNvGrpSpPr/>
          <p:nvPr/>
        </p:nvGrpSpPr>
        <p:grpSpPr>
          <a:xfrm>
            <a:off x="5708939" y="2810864"/>
            <a:ext cx="506445" cy="889060"/>
            <a:chOff x="3069143" y="2889396"/>
            <a:chExt cx="506445" cy="889060"/>
          </a:xfrm>
        </p:grpSpPr>
        <p:pic>
          <p:nvPicPr>
            <p:cNvPr id="67" name="Image 66">
              <a:extLst>
                <a:ext uri="{FF2B5EF4-FFF2-40B4-BE49-F238E27FC236}">
                  <a16:creationId xmlns:a16="http://schemas.microsoft.com/office/drawing/2014/main" id="{48C34743-BF9A-A350-08B9-CD034E553FE3}"/>
                </a:ext>
              </a:extLst>
            </p:cNvPr>
            <p:cNvPicPr>
              <a:picLocks noChangeAspect="1"/>
            </p:cNvPicPr>
            <p:nvPr/>
          </p:nvPicPr>
          <p:blipFill>
            <a:blip r:embed="rId5"/>
            <a:stretch>
              <a:fillRect/>
            </a:stretch>
          </p:blipFill>
          <p:spPr>
            <a:xfrm>
              <a:off x="3163616" y="2889396"/>
              <a:ext cx="317500" cy="488950"/>
            </a:xfrm>
            <a:prstGeom prst="rect">
              <a:avLst/>
            </a:prstGeom>
          </p:spPr>
        </p:pic>
        <p:sp>
          <p:nvSpPr>
            <p:cNvPr id="68" name="ZoneTexte 67">
              <a:extLst>
                <a:ext uri="{FF2B5EF4-FFF2-40B4-BE49-F238E27FC236}">
                  <a16:creationId xmlns:a16="http://schemas.microsoft.com/office/drawing/2014/main" id="{09B00C65-EF5E-7C78-EF7F-8C0240B5C5B7}"/>
                </a:ext>
              </a:extLst>
            </p:cNvPr>
            <p:cNvSpPr txBox="1"/>
            <p:nvPr/>
          </p:nvSpPr>
          <p:spPr>
            <a:xfrm>
              <a:off x="3069143" y="3378346"/>
              <a:ext cx="506445"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3</a:t>
              </a:r>
            </a:p>
          </p:txBody>
        </p:sp>
      </p:grpSp>
      <p:grpSp>
        <p:nvGrpSpPr>
          <p:cNvPr id="69" name="Groupe 68">
            <a:extLst>
              <a:ext uri="{FF2B5EF4-FFF2-40B4-BE49-F238E27FC236}">
                <a16:creationId xmlns:a16="http://schemas.microsoft.com/office/drawing/2014/main" id="{271AC26A-5426-3EAF-9C4C-2CFB23430B7C}"/>
              </a:ext>
            </a:extLst>
          </p:cNvPr>
          <p:cNvGrpSpPr/>
          <p:nvPr/>
        </p:nvGrpSpPr>
        <p:grpSpPr>
          <a:xfrm>
            <a:off x="6604484" y="2810864"/>
            <a:ext cx="519470" cy="889060"/>
            <a:chOff x="3052103" y="2889396"/>
            <a:chExt cx="519470" cy="889060"/>
          </a:xfrm>
        </p:grpSpPr>
        <p:pic>
          <p:nvPicPr>
            <p:cNvPr id="70" name="Image 69">
              <a:extLst>
                <a:ext uri="{FF2B5EF4-FFF2-40B4-BE49-F238E27FC236}">
                  <a16:creationId xmlns:a16="http://schemas.microsoft.com/office/drawing/2014/main" id="{ED14368F-870A-CA7F-6C37-AD5D133F96CD}"/>
                </a:ext>
              </a:extLst>
            </p:cNvPr>
            <p:cNvPicPr>
              <a:picLocks noChangeAspect="1"/>
            </p:cNvPicPr>
            <p:nvPr/>
          </p:nvPicPr>
          <p:blipFill>
            <a:blip r:embed="rId5"/>
            <a:stretch>
              <a:fillRect/>
            </a:stretch>
          </p:blipFill>
          <p:spPr>
            <a:xfrm>
              <a:off x="3163616" y="2889396"/>
              <a:ext cx="317500" cy="488950"/>
            </a:xfrm>
            <a:prstGeom prst="rect">
              <a:avLst/>
            </a:prstGeom>
          </p:spPr>
        </p:pic>
        <p:sp>
          <p:nvSpPr>
            <p:cNvPr id="71" name="ZoneTexte 70">
              <a:extLst>
                <a:ext uri="{FF2B5EF4-FFF2-40B4-BE49-F238E27FC236}">
                  <a16:creationId xmlns:a16="http://schemas.microsoft.com/office/drawing/2014/main" id="{9529058B-0695-4110-C051-A88A93429303}"/>
                </a:ext>
              </a:extLst>
            </p:cNvPr>
            <p:cNvSpPr txBox="1"/>
            <p:nvPr/>
          </p:nvSpPr>
          <p:spPr>
            <a:xfrm>
              <a:off x="3052103" y="3378346"/>
              <a:ext cx="519470" cy="400110"/>
            </a:xfrm>
            <a:prstGeom prst="rect">
              <a:avLst/>
            </a:prstGeom>
            <a:noFill/>
          </p:spPr>
          <p:txBody>
            <a:bodyPr wrap="square" rtlCol="0">
              <a:spAutoFit/>
            </a:bodyPr>
            <a:lstStyle/>
            <a:p>
              <a:pPr algn="ctr"/>
              <a:r>
                <a:rPr lang="fr-FR" sz="1000">
                  <a:solidFill>
                    <a:schemeClr val="bg1"/>
                  </a:solidFill>
                </a:rPr>
                <a:t>Parts</a:t>
              </a:r>
            </a:p>
            <a:p>
              <a:pPr algn="ctr"/>
              <a:r>
                <a:rPr lang="fr-FR" sz="1000">
                  <a:solidFill>
                    <a:schemeClr val="bg1"/>
                  </a:solidFill>
                </a:rPr>
                <a:t>SCPI N</a:t>
              </a:r>
            </a:p>
          </p:txBody>
        </p:sp>
      </p:grpSp>
      <p:sp>
        <p:nvSpPr>
          <p:cNvPr id="73" name="ZoneTexte 72">
            <a:extLst>
              <a:ext uri="{FF2B5EF4-FFF2-40B4-BE49-F238E27FC236}">
                <a16:creationId xmlns:a16="http://schemas.microsoft.com/office/drawing/2014/main" id="{14991743-244E-F0F3-3D89-00E83013A9D4}"/>
              </a:ext>
            </a:extLst>
          </p:cNvPr>
          <p:cNvSpPr txBox="1"/>
          <p:nvPr/>
        </p:nvSpPr>
        <p:spPr>
          <a:xfrm>
            <a:off x="4392164" y="1854005"/>
            <a:ext cx="2377090" cy="261610"/>
          </a:xfrm>
          <a:prstGeom prst="rect">
            <a:avLst/>
          </a:prstGeom>
          <a:solidFill>
            <a:schemeClr val="bg1"/>
          </a:solidFill>
        </p:spPr>
        <p:txBody>
          <a:bodyPr wrap="square" rtlCol="0">
            <a:spAutoFit/>
          </a:bodyPr>
          <a:lstStyle/>
          <a:p>
            <a:pPr algn="ctr"/>
            <a:r>
              <a:rPr lang="fr-FR" sz="1100"/>
              <a:t>Distribue le fonds AZUR Évolution </a:t>
            </a:r>
          </a:p>
        </p:txBody>
      </p:sp>
      <p:sp>
        <p:nvSpPr>
          <p:cNvPr id="74" name="Rectangle : coins arrondis 73">
            <a:extLst>
              <a:ext uri="{FF2B5EF4-FFF2-40B4-BE49-F238E27FC236}">
                <a16:creationId xmlns:a16="http://schemas.microsoft.com/office/drawing/2014/main" id="{82E52572-3F34-002E-9C8F-D11AC27793E7}"/>
              </a:ext>
            </a:extLst>
          </p:cNvPr>
          <p:cNvSpPr/>
          <p:nvPr/>
        </p:nvSpPr>
        <p:spPr>
          <a:xfrm>
            <a:off x="3762299" y="4438404"/>
            <a:ext cx="3636820" cy="4730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100" b="1">
                <a:solidFill>
                  <a:schemeClr val="tx1"/>
                </a:solidFill>
              </a:rPr>
              <a:t>Sociétés de Gestion de Portefeuille (SGP)</a:t>
            </a:r>
          </a:p>
        </p:txBody>
      </p:sp>
      <p:cxnSp>
        <p:nvCxnSpPr>
          <p:cNvPr id="75" name="Connecteur droit avec flèche 74">
            <a:extLst>
              <a:ext uri="{FF2B5EF4-FFF2-40B4-BE49-F238E27FC236}">
                <a16:creationId xmlns:a16="http://schemas.microsoft.com/office/drawing/2014/main" id="{B4B9F2FE-54CD-D542-0708-8589F65B658D}"/>
              </a:ext>
            </a:extLst>
          </p:cNvPr>
          <p:cNvCxnSpPr>
            <a:cxnSpLocks/>
            <a:stCxn id="74" idx="0"/>
            <a:endCxn id="33" idx="2"/>
          </p:cNvCxnSpPr>
          <p:nvPr/>
        </p:nvCxnSpPr>
        <p:spPr>
          <a:xfrm flipV="1">
            <a:off x="5580709" y="3810331"/>
            <a:ext cx="0" cy="628073"/>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17CA40DD-AD75-C8F6-BC0B-442FCABA0359}"/>
              </a:ext>
            </a:extLst>
          </p:cNvPr>
          <p:cNvSpPr txBox="1"/>
          <p:nvPr/>
        </p:nvSpPr>
        <p:spPr>
          <a:xfrm>
            <a:off x="4392164" y="4021512"/>
            <a:ext cx="2377090" cy="261610"/>
          </a:xfrm>
          <a:prstGeom prst="rect">
            <a:avLst/>
          </a:prstGeom>
          <a:solidFill>
            <a:schemeClr val="bg1"/>
          </a:solidFill>
        </p:spPr>
        <p:txBody>
          <a:bodyPr wrap="square" rtlCol="0">
            <a:spAutoFit/>
          </a:bodyPr>
          <a:lstStyle/>
          <a:p>
            <a:pPr algn="ctr"/>
            <a:r>
              <a:rPr lang="fr-FR" sz="1100"/>
              <a:t>Émet et distribue les parts de SCPI</a:t>
            </a:r>
          </a:p>
        </p:txBody>
      </p:sp>
      <p:sp>
        <p:nvSpPr>
          <p:cNvPr id="79" name="Rectangle : coins arrondis 78">
            <a:extLst>
              <a:ext uri="{FF2B5EF4-FFF2-40B4-BE49-F238E27FC236}">
                <a16:creationId xmlns:a16="http://schemas.microsoft.com/office/drawing/2014/main" id="{7195EA25-394B-08C8-B2DF-840249CCB461}"/>
              </a:ext>
            </a:extLst>
          </p:cNvPr>
          <p:cNvSpPr/>
          <p:nvPr/>
        </p:nvSpPr>
        <p:spPr>
          <a:xfrm>
            <a:off x="164133" y="2301995"/>
            <a:ext cx="1967886" cy="1508336"/>
          </a:xfrm>
          <a:prstGeom prst="roundRect">
            <a:avLst>
              <a:gd name="adj" fmla="val 7795"/>
            </a:avLst>
          </a:prstGeom>
          <a:solidFill>
            <a:schemeClr val="bg1"/>
          </a:solidFill>
          <a:ln>
            <a:solidFill>
              <a:srgbClr val="5670F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lang="fr-FR" sz="1100" b="1">
                <a:solidFill>
                  <a:schemeClr val="tx1"/>
                </a:solidFill>
              </a:rPr>
              <a:t>SGP AZUR AM</a:t>
            </a:r>
          </a:p>
        </p:txBody>
      </p:sp>
      <p:pic>
        <p:nvPicPr>
          <p:cNvPr id="80" name="Image 79" descr="Une image contenant Graphique, Police, logo, graphisme&#10;&#10;Description générée automatiquement">
            <a:extLst>
              <a:ext uri="{FF2B5EF4-FFF2-40B4-BE49-F238E27FC236}">
                <a16:creationId xmlns:a16="http://schemas.microsoft.com/office/drawing/2014/main" id="{4EC86D4C-199B-E067-663E-8341A62864AF}"/>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433822" y="2984487"/>
            <a:ext cx="1423032" cy="561079"/>
          </a:xfrm>
          <a:prstGeom prst="rect">
            <a:avLst/>
          </a:prstGeom>
        </p:spPr>
      </p:pic>
      <p:cxnSp>
        <p:nvCxnSpPr>
          <p:cNvPr id="90" name="Connecteur en angle 89">
            <a:extLst>
              <a:ext uri="{FF2B5EF4-FFF2-40B4-BE49-F238E27FC236}">
                <a16:creationId xmlns:a16="http://schemas.microsoft.com/office/drawing/2014/main" id="{778366E4-6514-7C69-7E0D-ABDCF9714F0E}"/>
              </a:ext>
            </a:extLst>
          </p:cNvPr>
          <p:cNvCxnSpPr>
            <a:cxnSpLocks/>
            <a:stCxn id="74" idx="1"/>
            <a:endCxn id="79" idx="2"/>
          </p:cNvCxnSpPr>
          <p:nvPr/>
        </p:nvCxnSpPr>
        <p:spPr>
          <a:xfrm rot="10800000">
            <a:off x="1148077" y="3810331"/>
            <a:ext cx="2614223" cy="864614"/>
          </a:xfrm>
          <a:prstGeom prst="bentConnector2">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eur en angle 116">
            <a:extLst>
              <a:ext uri="{FF2B5EF4-FFF2-40B4-BE49-F238E27FC236}">
                <a16:creationId xmlns:a16="http://schemas.microsoft.com/office/drawing/2014/main" id="{41837AAB-0726-E0DD-D97B-87F3192A4AA5}"/>
              </a:ext>
            </a:extLst>
          </p:cNvPr>
          <p:cNvCxnSpPr>
            <a:cxnSpLocks/>
            <a:stCxn id="79" idx="0"/>
            <a:endCxn id="3" idx="1"/>
          </p:cNvCxnSpPr>
          <p:nvPr/>
        </p:nvCxnSpPr>
        <p:spPr>
          <a:xfrm rot="5400000" flipH="1" flipV="1">
            <a:off x="2006402" y="546099"/>
            <a:ext cx="897570" cy="2614223"/>
          </a:xfrm>
          <a:prstGeom prst="bentConnector2">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123" name="ZoneTexte 122">
            <a:extLst>
              <a:ext uri="{FF2B5EF4-FFF2-40B4-BE49-F238E27FC236}">
                <a16:creationId xmlns:a16="http://schemas.microsoft.com/office/drawing/2014/main" id="{B193DC57-94CA-CEED-1692-F59367DF5398}"/>
              </a:ext>
            </a:extLst>
          </p:cNvPr>
          <p:cNvSpPr txBox="1"/>
          <p:nvPr/>
        </p:nvSpPr>
        <p:spPr>
          <a:xfrm>
            <a:off x="164133" y="4043673"/>
            <a:ext cx="2377090" cy="430887"/>
          </a:xfrm>
          <a:prstGeom prst="rect">
            <a:avLst/>
          </a:prstGeom>
          <a:solidFill>
            <a:schemeClr val="bg1"/>
          </a:solidFill>
        </p:spPr>
        <p:txBody>
          <a:bodyPr wrap="square" lIns="91440" tIns="45720" rIns="91440" bIns="45720" rtlCol="0" anchor="t">
            <a:spAutoFit/>
          </a:bodyPr>
          <a:lstStyle/>
          <a:p>
            <a:r>
              <a:rPr lang="fr-FR" sz="1100"/>
              <a:t>Verse commission de rétrocession sur chaque part de SCPI achetée (~ 4%)</a:t>
            </a:r>
          </a:p>
        </p:txBody>
      </p:sp>
      <p:sp>
        <p:nvSpPr>
          <p:cNvPr id="124" name="ZoneTexte 123">
            <a:extLst>
              <a:ext uri="{FF2B5EF4-FFF2-40B4-BE49-F238E27FC236}">
                <a16:creationId xmlns:a16="http://schemas.microsoft.com/office/drawing/2014/main" id="{A2C8DD6E-3547-8610-14F1-CFEC41DAADF2}"/>
              </a:ext>
            </a:extLst>
          </p:cNvPr>
          <p:cNvSpPr txBox="1"/>
          <p:nvPr/>
        </p:nvSpPr>
        <p:spPr>
          <a:xfrm>
            <a:off x="164133" y="1651160"/>
            <a:ext cx="3029062" cy="430887"/>
          </a:xfrm>
          <a:prstGeom prst="rect">
            <a:avLst/>
          </a:prstGeom>
          <a:solidFill>
            <a:schemeClr val="bg1"/>
          </a:solidFill>
        </p:spPr>
        <p:txBody>
          <a:bodyPr wrap="square" lIns="91440" tIns="45720" rIns="91440" bIns="45720" rtlCol="0" anchor="t">
            <a:spAutoFit/>
          </a:bodyPr>
          <a:lstStyle/>
          <a:p>
            <a:r>
              <a:rPr lang="fr-FR" sz="1100"/>
              <a:t>Reverse commission de rétrocession sur chaque part du fonds AZUR achetée (~ 0,50% annuel)</a:t>
            </a:r>
          </a:p>
        </p:txBody>
      </p:sp>
      <p:cxnSp>
        <p:nvCxnSpPr>
          <p:cNvPr id="125" name="Connecteur droit avec flèche 124">
            <a:extLst>
              <a:ext uri="{FF2B5EF4-FFF2-40B4-BE49-F238E27FC236}">
                <a16:creationId xmlns:a16="http://schemas.microsoft.com/office/drawing/2014/main" id="{CB126CEC-6EE6-2669-385A-7F56288E0745}"/>
              </a:ext>
            </a:extLst>
          </p:cNvPr>
          <p:cNvCxnSpPr>
            <a:cxnSpLocks/>
            <a:stCxn id="79" idx="3"/>
            <a:endCxn id="33" idx="1"/>
          </p:cNvCxnSpPr>
          <p:nvPr/>
        </p:nvCxnSpPr>
        <p:spPr>
          <a:xfrm>
            <a:off x="2132019" y="3056163"/>
            <a:ext cx="1630280" cy="0"/>
          </a:xfrm>
          <a:prstGeom prst="straightConnector1">
            <a:avLst/>
          </a:prstGeom>
          <a:ln w="9525">
            <a:solidFill>
              <a:srgbClr val="3016C7"/>
            </a:solidFill>
            <a:tailEnd type="triangle"/>
          </a:ln>
        </p:spPr>
        <p:style>
          <a:lnRef idx="1">
            <a:schemeClr val="accent1"/>
          </a:lnRef>
          <a:fillRef idx="0">
            <a:schemeClr val="accent1"/>
          </a:fillRef>
          <a:effectRef idx="0">
            <a:schemeClr val="accent1"/>
          </a:effectRef>
          <a:fontRef idx="minor">
            <a:schemeClr val="tx1"/>
          </a:fontRef>
        </p:style>
      </p:cxnSp>
      <p:sp>
        <p:nvSpPr>
          <p:cNvPr id="128" name="ZoneTexte 127">
            <a:extLst>
              <a:ext uri="{FF2B5EF4-FFF2-40B4-BE49-F238E27FC236}">
                <a16:creationId xmlns:a16="http://schemas.microsoft.com/office/drawing/2014/main" id="{D051C824-048B-D46D-0177-9FDDF79FA193}"/>
              </a:ext>
            </a:extLst>
          </p:cNvPr>
          <p:cNvSpPr txBox="1"/>
          <p:nvPr/>
        </p:nvSpPr>
        <p:spPr>
          <a:xfrm>
            <a:off x="2369643" y="2822820"/>
            <a:ext cx="1091847" cy="769441"/>
          </a:xfrm>
          <a:prstGeom prst="rect">
            <a:avLst/>
          </a:prstGeom>
          <a:solidFill>
            <a:schemeClr val="bg1"/>
          </a:solidFill>
        </p:spPr>
        <p:txBody>
          <a:bodyPr wrap="square" lIns="91440" tIns="45720" rIns="91440" bIns="45720" rtlCol="0" anchor="t">
            <a:spAutoFit/>
          </a:bodyPr>
          <a:lstStyle/>
          <a:p>
            <a:pPr algn="ctr"/>
            <a:r>
              <a:rPr lang="fr-FR" sz="1100"/>
              <a:t>Gère le fonds AZUR Évolution (frais 1,00% HT annuel) </a:t>
            </a:r>
          </a:p>
        </p:txBody>
      </p:sp>
      <p:pic>
        <p:nvPicPr>
          <p:cNvPr id="130" name="Graphique 129" descr="Banque contour">
            <a:extLst>
              <a:ext uri="{FF2B5EF4-FFF2-40B4-BE49-F238E27FC236}">
                <a16:creationId xmlns:a16="http://schemas.microsoft.com/office/drawing/2014/main" id="{D4AC9744-8F88-CB09-254D-BC6CCA667A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449" y="2418368"/>
            <a:ext cx="1049227" cy="1049227"/>
          </a:xfrm>
          <a:prstGeom prst="rect">
            <a:avLst/>
          </a:prstGeom>
        </p:spPr>
      </p:pic>
      <p:sp>
        <p:nvSpPr>
          <p:cNvPr id="137" name="Accolade fermante 136">
            <a:extLst>
              <a:ext uri="{FF2B5EF4-FFF2-40B4-BE49-F238E27FC236}">
                <a16:creationId xmlns:a16="http://schemas.microsoft.com/office/drawing/2014/main" id="{B2778C01-EBA3-236F-0BA3-2945196A2416}"/>
              </a:ext>
            </a:extLst>
          </p:cNvPr>
          <p:cNvSpPr/>
          <p:nvPr/>
        </p:nvSpPr>
        <p:spPr>
          <a:xfrm>
            <a:off x="7408901" y="2189970"/>
            <a:ext cx="451821" cy="1730737"/>
          </a:xfrm>
          <a:prstGeom prst="rightBrace">
            <a:avLst/>
          </a:prstGeom>
          <a:ln w="12700">
            <a:solidFill>
              <a:srgbClr val="3016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8" name="ZoneTexte 137">
            <a:extLst>
              <a:ext uri="{FF2B5EF4-FFF2-40B4-BE49-F238E27FC236}">
                <a16:creationId xmlns:a16="http://schemas.microsoft.com/office/drawing/2014/main" id="{CAFADE26-7A3A-6194-6DCB-53A3AC67457C}"/>
              </a:ext>
            </a:extLst>
          </p:cNvPr>
          <p:cNvSpPr txBox="1"/>
          <p:nvPr/>
        </p:nvSpPr>
        <p:spPr>
          <a:xfrm>
            <a:off x="7793879" y="2224938"/>
            <a:ext cx="1317334" cy="261610"/>
          </a:xfrm>
          <a:prstGeom prst="rect">
            <a:avLst/>
          </a:prstGeom>
          <a:solidFill>
            <a:schemeClr val="bg1"/>
          </a:solidFill>
        </p:spPr>
        <p:txBody>
          <a:bodyPr wrap="square" rtlCol="0">
            <a:spAutoFit/>
          </a:bodyPr>
          <a:lstStyle/>
          <a:p>
            <a:pPr algn="ctr"/>
            <a:r>
              <a:rPr lang="fr-FR" sz="1100" b="1"/>
              <a:t>Banque dépositaire</a:t>
            </a:r>
          </a:p>
        </p:txBody>
      </p:sp>
      <p:sp>
        <p:nvSpPr>
          <p:cNvPr id="139" name="ZoneTexte 138">
            <a:extLst>
              <a:ext uri="{FF2B5EF4-FFF2-40B4-BE49-F238E27FC236}">
                <a16:creationId xmlns:a16="http://schemas.microsoft.com/office/drawing/2014/main" id="{E3C00BF5-EBFD-E381-A52F-978EFBBE14B5}"/>
              </a:ext>
            </a:extLst>
          </p:cNvPr>
          <p:cNvSpPr txBox="1"/>
          <p:nvPr/>
        </p:nvSpPr>
        <p:spPr>
          <a:xfrm>
            <a:off x="7735939" y="3379444"/>
            <a:ext cx="1433213" cy="430887"/>
          </a:xfrm>
          <a:prstGeom prst="rect">
            <a:avLst/>
          </a:prstGeom>
          <a:solidFill>
            <a:schemeClr val="bg1"/>
          </a:solidFill>
        </p:spPr>
        <p:txBody>
          <a:bodyPr wrap="square" rtlCol="0">
            <a:spAutoFit/>
          </a:bodyPr>
          <a:lstStyle/>
          <a:p>
            <a:pPr algn="ctr"/>
            <a:r>
              <a:rPr lang="fr-FR" sz="1100"/>
              <a:t>Détient les actifs du fonds AZUR Évolution</a:t>
            </a:r>
          </a:p>
        </p:txBody>
      </p:sp>
    </p:spTree>
    <p:extLst>
      <p:ext uri="{BB962C8B-B14F-4D97-AF65-F5344CB8AC3E}">
        <p14:creationId xmlns:p14="http://schemas.microsoft.com/office/powerpoint/2010/main" val="405835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79CC13C8-1558-00C9-6A0A-50B17220B040}"/>
              </a:ext>
            </a:extLst>
          </p:cNvPr>
          <p:cNvSpPr txBox="1"/>
          <p:nvPr/>
        </p:nvSpPr>
        <p:spPr>
          <a:xfrm>
            <a:off x="2880319" y="1591180"/>
            <a:ext cx="5062987" cy="2862322"/>
          </a:xfrm>
          <a:prstGeom prst="rect">
            <a:avLst/>
          </a:prstGeom>
          <a:noFill/>
        </p:spPr>
        <p:txBody>
          <a:bodyPr wrap="square" lIns="91440" tIns="45720" rIns="91440" bIns="45720" rtlCol="0" anchor="t">
            <a:spAutoFit/>
          </a:bodyPr>
          <a:lstStyle/>
          <a:p>
            <a:pPr marL="342265" indent="-342265">
              <a:buFont typeface="Arial" panose="020B0604020202020204" pitchFamily="34" charset="0"/>
              <a:buChar char="•"/>
            </a:pPr>
            <a:r>
              <a:rPr lang="fr-FR">
                <a:latin typeface="Aptos"/>
                <a:cs typeface="Arial"/>
              </a:rPr>
              <a:t>Les SCPI offrent une </a:t>
            </a:r>
            <a:r>
              <a:rPr lang="fr-FR" b="1">
                <a:solidFill>
                  <a:srgbClr val="5670F7"/>
                </a:solidFill>
                <a:latin typeface="Aptos"/>
                <a:cs typeface="Arial"/>
              </a:rPr>
              <a:t>solution simple</a:t>
            </a:r>
            <a:r>
              <a:rPr lang="fr-FR" b="1">
                <a:latin typeface="Aptos"/>
                <a:cs typeface="Arial"/>
              </a:rPr>
              <a:t> </a:t>
            </a:r>
            <a:r>
              <a:rPr lang="fr-FR">
                <a:latin typeface="Aptos"/>
                <a:cs typeface="Arial"/>
              </a:rPr>
              <a:t>pour investir en immobilier : elles permettent de percevoir des loyers sans aucune contrainte de gestion.</a:t>
            </a:r>
          </a:p>
          <a:p>
            <a:pPr marL="342265" indent="-342265">
              <a:buFont typeface="Arial" panose="020B0604020202020204" pitchFamily="34" charset="0"/>
              <a:buChar char="•"/>
            </a:pPr>
            <a:endParaRPr lang="fr-FR">
              <a:latin typeface="Aptos"/>
              <a:cs typeface="Arial" panose="020B0604020202020204" pitchFamily="34" charset="0"/>
            </a:endParaRPr>
          </a:p>
          <a:p>
            <a:pPr marL="342265" indent="-342265">
              <a:buFont typeface="Arial" panose="020B0604020202020204" pitchFamily="34" charset="0"/>
              <a:buChar char="•"/>
            </a:pPr>
            <a:r>
              <a:rPr lang="fr-FR">
                <a:latin typeface="Aptos"/>
                <a:cs typeface="Arial"/>
              </a:rPr>
              <a:t>Depuis 2018, les SCPI ont collecté en moyenne </a:t>
            </a:r>
            <a:r>
              <a:rPr lang="fr-FR" b="1">
                <a:solidFill>
                  <a:srgbClr val="5670F7"/>
                </a:solidFill>
                <a:latin typeface="Aptos"/>
                <a:cs typeface="Arial"/>
              </a:rPr>
              <a:t>6MD€</a:t>
            </a:r>
            <a:r>
              <a:rPr lang="fr-FR">
                <a:solidFill>
                  <a:srgbClr val="1D9F87"/>
                </a:solidFill>
                <a:latin typeface="Aptos"/>
                <a:cs typeface="Arial"/>
              </a:rPr>
              <a:t> </a:t>
            </a:r>
            <a:r>
              <a:rPr lang="fr-FR">
                <a:latin typeface="Aptos"/>
                <a:cs typeface="Arial"/>
              </a:rPr>
              <a:t>par an.</a:t>
            </a:r>
          </a:p>
          <a:p>
            <a:endParaRPr lang="fr-FR">
              <a:latin typeface="Aptos"/>
              <a:cs typeface="Arial" panose="020B0604020202020204" pitchFamily="34" charset="0"/>
            </a:endParaRPr>
          </a:p>
          <a:p>
            <a:pPr marL="342265" indent="-342265">
              <a:buFont typeface="Arial" panose="020B0604020202020204" pitchFamily="34" charset="0"/>
              <a:buChar char="•"/>
            </a:pPr>
            <a:r>
              <a:rPr lang="fr-FR">
                <a:latin typeface="Aptos"/>
                <a:cs typeface="Arial"/>
              </a:rPr>
              <a:t>Le rendement moyen des SCPI en 2023 a été de </a:t>
            </a:r>
            <a:r>
              <a:rPr lang="fr-FR" b="1">
                <a:solidFill>
                  <a:srgbClr val="5670F7"/>
                </a:solidFill>
                <a:latin typeface="Aptos"/>
                <a:cs typeface="Arial"/>
              </a:rPr>
              <a:t>4,52%</a:t>
            </a:r>
            <a:r>
              <a:rPr lang="fr-FR">
                <a:latin typeface="Aptos"/>
                <a:cs typeface="Arial"/>
              </a:rPr>
              <a:t> brut de fiscalité.</a:t>
            </a:r>
            <a:endParaRPr lang="fr-FR">
              <a:latin typeface="Aptos"/>
              <a:cs typeface="Arial" panose="020B0604020202020204" pitchFamily="34" charset="0"/>
            </a:endParaRPr>
          </a:p>
        </p:txBody>
      </p:sp>
      <p:sp>
        <p:nvSpPr>
          <p:cNvPr id="17" name="ZoneTexte 16">
            <a:hlinkClick r:id="rId2"/>
            <a:extLst>
              <a:ext uri="{FF2B5EF4-FFF2-40B4-BE49-F238E27FC236}">
                <a16:creationId xmlns:a16="http://schemas.microsoft.com/office/drawing/2014/main" id="{706A1C87-1530-91E8-C5FA-521FB0E43111}"/>
              </a:ext>
            </a:extLst>
          </p:cNvPr>
          <p:cNvSpPr txBox="1"/>
          <p:nvPr/>
        </p:nvSpPr>
        <p:spPr>
          <a:xfrm>
            <a:off x="791991" y="4420916"/>
            <a:ext cx="1436601" cy="219291"/>
          </a:xfrm>
          <a:prstGeom prst="rect">
            <a:avLst/>
          </a:prstGeom>
          <a:noFill/>
        </p:spPr>
        <p:txBody>
          <a:bodyPr wrap="square" lIns="91440" tIns="45720" rIns="91440" bIns="45720" anchor="t">
            <a:spAutoFit/>
          </a:bodyPr>
          <a:lstStyle/>
          <a:p>
            <a:pPr algn="ctr"/>
            <a:r>
              <a:rPr lang="fr-FR" sz="800">
                <a:solidFill>
                  <a:schemeClr val="tx1">
                    <a:lumMod val="50000"/>
                    <a:lumOff val="50000"/>
                  </a:schemeClr>
                </a:solidFill>
                <a:latin typeface="Arial"/>
                <a:cs typeface="Arial"/>
                <a:hlinkClick r:id="rId3">
                  <a:extLst>
                    <a:ext uri="{A12FA001-AC4F-418D-AE19-62706E023703}">
                      <ahyp:hlinkClr xmlns:ahyp="http://schemas.microsoft.com/office/drawing/2018/hyperlinkcolor" val="tx"/>
                    </a:ext>
                  </a:extLst>
                </a:hlinkClick>
              </a:rPr>
              <a:t>Source : ASPIM</a:t>
            </a:r>
            <a:r>
              <a:rPr lang="fr-FR" sz="800">
                <a:solidFill>
                  <a:schemeClr val="tx1">
                    <a:lumMod val="50000"/>
                    <a:lumOff val="50000"/>
                  </a:schemeClr>
                </a:solidFill>
                <a:latin typeface="Arial"/>
                <a:cs typeface="Arial"/>
              </a:rPr>
              <a:t>  </a:t>
            </a:r>
            <a:endParaRPr lang="fr-FR" sz="825">
              <a:solidFill>
                <a:schemeClr val="tx1">
                  <a:lumMod val="50000"/>
                  <a:lumOff val="50000"/>
                </a:schemeClr>
              </a:solidFill>
              <a:latin typeface="Arial" panose="020B0604020202020204" pitchFamily="34" charset="0"/>
              <a:cs typeface="Arial" panose="020B0604020202020204" pitchFamily="34" charset="0"/>
            </a:endParaRPr>
          </a:p>
        </p:txBody>
      </p:sp>
      <p:sp>
        <p:nvSpPr>
          <p:cNvPr id="19" name="ZoneTexte 18">
            <a:extLst>
              <a:ext uri="{FF2B5EF4-FFF2-40B4-BE49-F238E27FC236}">
                <a16:creationId xmlns:a16="http://schemas.microsoft.com/office/drawing/2014/main" id="{F34861DF-DC8F-1106-5F64-3B47BBE1F697}"/>
              </a:ext>
            </a:extLst>
          </p:cNvPr>
          <p:cNvSpPr txBox="1"/>
          <p:nvPr/>
        </p:nvSpPr>
        <p:spPr>
          <a:xfrm>
            <a:off x="369339" y="235950"/>
            <a:ext cx="5468876" cy="1015663"/>
          </a:xfrm>
          <a:prstGeom prst="rect">
            <a:avLst/>
          </a:prstGeom>
          <a:noFill/>
        </p:spPr>
        <p:txBody>
          <a:bodyPr wrap="square" lIns="91440" tIns="45720" rIns="91440" bIns="45720" rtlCol="0" anchor="t">
            <a:spAutoFit/>
          </a:bodyPr>
          <a:lstStyle/>
          <a:p>
            <a:r>
              <a:rPr lang="fr-FR" sz="3000">
                <a:latin typeface="Aptos Black"/>
                <a:cs typeface="Arial"/>
              </a:rPr>
              <a:t>La popularité croissante des </a:t>
            </a:r>
            <a:r>
              <a:rPr lang="fr-FR" sz="3000">
                <a:solidFill>
                  <a:srgbClr val="5670F7"/>
                </a:solidFill>
                <a:latin typeface="Aptos Black"/>
                <a:cs typeface="Arial"/>
              </a:rPr>
              <a:t>SCPI</a:t>
            </a:r>
          </a:p>
        </p:txBody>
      </p:sp>
      <p:pic>
        <p:nvPicPr>
          <p:cNvPr id="1026" name="Picture 2">
            <a:extLst>
              <a:ext uri="{FF2B5EF4-FFF2-40B4-BE49-F238E27FC236}">
                <a16:creationId xmlns:a16="http://schemas.microsoft.com/office/drawing/2014/main" id="{E21921C3-3543-7E74-358D-961E851F45C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55299" t="6827" r="4163" b="9199"/>
          <a:stretch/>
        </p:blipFill>
        <p:spPr bwMode="auto">
          <a:xfrm>
            <a:off x="511641" y="1704524"/>
            <a:ext cx="1997302" cy="2634700"/>
          </a:xfrm>
          <a:prstGeom prst="roundRect">
            <a:avLst>
              <a:gd name="adj" fmla="val 870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Image 4" descr="Une image contenant Graphique, Police, logo, graphisme&#10;&#10;Description générée automatiquement">
            <a:extLst>
              <a:ext uri="{FF2B5EF4-FFF2-40B4-BE49-F238E27FC236}">
                <a16:creationId xmlns:a16="http://schemas.microsoft.com/office/drawing/2014/main" id="{A50DC9A3-CF55-14EA-F7EA-1494146CF4DC}"/>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Tree>
    <p:extLst>
      <p:ext uri="{BB962C8B-B14F-4D97-AF65-F5344CB8AC3E}">
        <p14:creationId xmlns:p14="http://schemas.microsoft.com/office/powerpoint/2010/main" val="45183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1850B9-C2D2-74A8-A2B0-0C47986D9673}"/>
              </a:ext>
            </a:extLst>
          </p:cNvPr>
          <p:cNvSpPr/>
          <p:nvPr/>
        </p:nvSpPr>
        <p:spPr>
          <a:xfrm>
            <a:off x="5" y="3318659"/>
            <a:ext cx="9143999" cy="1824846"/>
          </a:xfrm>
          <a:prstGeom prst="rect">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sp>
        <p:nvSpPr>
          <p:cNvPr id="15" name="ZoneTexte 14">
            <a:extLst>
              <a:ext uri="{FF2B5EF4-FFF2-40B4-BE49-F238E27FC236}">
                <a16:creationId xmlns:a16="http://schemas.microsoft.com/office/drawing/2014/main" id="{79CC13C8-1558-00C9-6A0A-50B17220B040}"/>
              </a:ext>
            </a:extLst>
          </p:cNvPr>
          <p:cNvSpPr txBox="1"/>
          <p:nvPr/>
        </p:nvSpPr>
        <p:spPr>
          <a:xfrm>
            <a:off x="954020" y="467450"/>
            <a:ext cx="7235961" cy="1015663"/>
          </a:xfrm>
          <a:prstGeom prst="rect">
            <a:avLst/>
          </a:prstGeom>
          <a:noFill/>
        </p:spPr>
        <p:txBody>
          <a:bodyPr wrap="square" lIns="91440" tIns="45720" rIns="91440" bIns="45720" rtlCol="0" anchor="t">
            <a:spAutoFit/>
          </a:bodyPr>
          <a:lstStyle/>
          <a:p>
            <a:pPr algn="ctr"/>
            <a:r>
              <a:rPr lang="fr-FR" sz="3000">
                <a:latin typeface="Aptos Black"/>
                <a:cs typeface="Arial"/>
              </a:rPr>
              <a:t>La limite des SCPI ? </a:t>
            </a:r>
          </a:p>
          <a:p>
            <a:pPr algn="ctr"/>
            <a:r>
              <a:rPr lang="fr-FR" sz="3000">
                <a:latin typeface="Aptos Black"/>
                <a:cs typeface="Arial"/>
              </a:rPr>
              <a:t>Une </a:t>
            </a:r>
            <a:r>
              <a:rPr lang="fr-FR" sz="3000">
                <a:solidFill>
                  <a:srgbClr val="5670F7"/>
                </a:solidFill>
                <a:latin typeface="Aptos Black"/>
                <a:cs typeface="Arial"/>
              </a:rPr>
              <a:t>diversification complexe.  </a:t>
            </a:r>
          </a:p>
        </p:txBody>
      </p:sp>
      <p:sp>
        <p:nvSpPr>
          <p:cNvPr id="18" name="ZoneTexte 17">
            <a:extLst>
              <a:ext uri="{FF2B5EF4-FFF2-40B4-BE49-F238E27FC236}">
                <a16:creationId xmlns:a16="http://schemas.microsoft.com/office/drawing/2014/main" id="{DBAA9410-B32E-2DE1-73A9-CE81BFD30BCA}"/>
              </a:ext>
            </a:extLst>
          </p:cNvPr>
          <p:cNvSpPr txBox="1"/>
          <p:nvPr/>
        </p:nvSpPr>
        <p:spPr>
          <a:xfrm>
            <a:off x="689611" y="4180225"/>
            <a:ext cx="2048995"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Investissement ciblé sur un secteur ou type de bien spécifique. </a:t>
            </a:r>
          </a:p>
        </p:txBody>
      </p:sp>
      <p:pic>
        <p:nvPicPr>
          <p:cNvPr id="29" name="Graphique 28" descr="Argent volant avec un remplissage uni">
            <a:extLst>
              <a:ext uri="{FF2B5EF4-FFF2-40B4-BE49-F238E27FC236}">
                <a16:creationId xmlns:a16="http://schemas.microsoft.com/office/drawing/2014/main" id="{BE90A77B-0E07-BD15-E907-04A7D92F25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3945" y="3446675"/>
            <a:ext cx="685800" cy="685800"/>
          </a:xfrm>
          <a:prstGeom prst="rect">
            <a:avLst/>
          </a:prstGeom>
        </p:spPr>
      </p:pic>
      <p:sp>
        <p:nvSpPr>
          <p:cNvPr id="3" name="ZoneTexte 2">
            <a:extLst>
              <a:ext uri="{FF2B5EF4-FFF2-40B4-BE49-F238E27FC236}">
                <a16:creationId xmlns:a16="http://schemas.microsoft.com/office/drawing/2014/main" id="{A5919641-A60D-00E2-6C84-E42454611AD4}"/>
              </a:ext>
            </a:extLst>
          </p:cNvPr>
          <p:cNvSpPr txBox="1"/>
          <p:nvPr/>
        </p:nvSpPr>
        <p:spPr>
          <a:xfrm>
            <a:off x="3547502" y="4180225"/>
            <a:ext cx="2080303"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Exposition à une société unique responsable de la gestion de la SCPI.</a:t>
            </a:r>
          </a:p>
        </p:txBody>
      </p:sp>
      <p:sp>
        <p:nvSpPr>
          <p:cNvPr id="17" name="ZoneTexte 16">
            <a:extLst>
              <a:ext uri="{FF2B5EF4-FFF2-40B4-BE49-F238E27FC236}">
                <a16:creationId xmlns:a16="http://schemas.microsoft.com/office/drawing/2014/main" id="{F7F5879B-23ED-703C-B0F7-68227BD9E409}"/>
              </a:ext>
            </a:extLst>
          </p:cNvPr>
          <p:cNvSpPr txBox="1"/>
          <p:nvPr/>
        </p:nvSpPr>
        <p:spPr>
          <a:xfrm>
            <a:off x="6436698" y="4180225"/>
            <a:ext cx="2080303" cy="715965"/>
          </a:xfrm>
          <a:prstGeom prst="rect">
            <a:avLst/>
          </a:prstGeom>
          <a:noFill/>
        </p:spPr>
        <p:txBody>
          <a:bodyPr wrap="square" lIns="91440" tIns="45720" rIns="91440" bIns="45720" rtlCol="0" anchor="t">
            <a:spAutoFit/>
          </a:bodyPr>
          <a:lstStyle/>
          <a:p>
            <a:pPr algn="ctr"/>
            <a:r>
              <a:rPr lang="fr-FR" sz="1350">
                <a:solidFill>
                  <a:schemeClr val="bg1"/>
                </a:solidFill>
                <a:latin typeface="Aptos"/>
                <a:cs typeface="Arial"/>
              </a:rPr>
              <a:t>Investissement initial élevé limitant l’exposition à plusieurs acteurs. </a:t>
            </a:r>
          </a:p>
        </p:txBody>
      </p:sp>
      <p:pic>
        <p:nvPicPr>
          <p:cNvPr id="19" name="Graphique 18" descr="Ville avec un remplissage uni">
            <a:extLst>
              <a:ext uri="{FF2B5EF4-FFF2-40B4-BE49-F238E27FC236}">
                <a16:creationId xmlns:a16="http://schemas.microsoft.com/office/drawing/2014/main" id="{441F1332-F91D-F8BD-900D-AE888E8655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0339" y="3544937"/>
            <a:ext cx="587539" cy="587539"/>
          </a:xfrm>
          <a:prstGeom prst="rect">
            <a:avLst/>
          </a:prstGeom>
        </p:spPr>
      </p:pic>
      <p:grpSp>
        <p:nvGrpSpPr>
          <p:cNvPr id="40" name="Groupe 39">
            <a:extLst>
              <a:ext uri="{FF2B5EF4-FFF2-40B4-BE49-F238E27FC236}">
                <a16:creationId xmlns:a16="http://schemas.microsoft.com/office/drawing/2014/main" id="{DA5BC0D2-9432-2492-8E48-8A50AE94BEA9}"/>
              </a:ext>
            </a:extLst>
          </p:cNvPr>
          <p:cNvGrpSpPr/>
          <p:nvPr/>
        </p:nvGrpSpPr>
        <p:grpSpPr>
          <a:xfrm>
            <a:off x="4398209" y="3766956"/>
            <a:ext cx="345412" cy="307541"/>
            <a:chOff x="2937971" y="4693217"/>
            <a:chExt cx="460549" cy="410055"/>
          </a:xfrm>
          <a:solidFill>
            <a:schemeClr val="bg1"/>
          </a:solidFill>
        </p:grpSpPr>
        <p:cxnSp>
          <p:nvCxnSpPr>
            <p:cNvPr id="21" name="Connecteur droit 20">
              <a:extLst>
                <a:ext uri="{FF2B5EF4-FFF2-40B4-BE49-F238E27FC236}">
                  <a16:creationId xmlns:a16="http://schemas.microsoft.com/office/drawing/2014/main" id="{717B8D6C-0482-6F2D-8C13-AFA0A70806E5}"/>
                </a:ext>
              </a:extLst>
            </p:cNvPr>
            <p:cNvCxnSpPr>
              <a:cxnSpLocks/>
            </p:cNvCxnSpPr>
            <p:nvPr/>
          </p:nvCxnSpPr>
          <p:spPr>
            <a:xfrm>
              <a:off x="2937971" y="4693217"/>
              <a:ext cx="160829" cy="258179"/>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277AD6A6-5E6F-C374-88F3-FCBABDDD3F2A}"/>
                </a:ext>
              </a:extLst>
            </p:cNvPr>
            <p:cNvCxnSpPr>
              <a:cxnSpLocks/>
            </p:cNvCxnSpPr>
            <p:nvPr/>
          </p:nvCxnSpPr>
          <p:spPr>
            <a:xfrm flipV="1">
              <a:off x="3060700" y="4855466"/>
              <a:ext cx="147320" cy="90064"/>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54A96CCF-FC60-F217-E56C-016512890445}"/>
                </a:ext>
              </a:extLst>
            </p:cNvPr>
            <p:cNvCxnSpPr>
              <a:cxnSpLocks/>
            </p:cNvCxnSpPr>
            <p:nvPr/>
          </p:nvCxnSpPr>
          <p:spPr>
            <a:xfrm>
              <a:off x="3173730" y="4845316"/>
              <a:ext cx="115570" cy="165838"/>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riangle isocèle 38">
              <a:extLst>
                <a:ext uri="{FF2B5EF4-FFF2-40B4-BE49-F238E27FC236}">
                  <a16:creationId xmlns:a16="http://schemas.microsoft.com/office/drawing/2014/main" id="{E38011F0-3D98-BA3E-1659-4405D3FA7DC1}"/>
                </a:ext>
              </a:extLst>
            </p:cNvPr>
            <p:cNvSpPr/>
            <p:nvPr/>
          </p:nvSpPr>
          <p:spPr>
            <a:xfrm rot="8709457">
              <a:off x="3231515" y="4991512"/>
              <a:ext cx="167005" cy="111760"/>
            </a:xfrm>
            <a:prstGeom prst="triangl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solidFill>
                  <a:schemeClr val="bg1"/>
                </a:solidFill>
              </a:endParaRPr>
            </a:p>
          </p:txBody>
        </p:sp>
      </p:grpSp>
      <p:pic>
        <p:nvPicPr>
          <p:cNvPr id="5" name="Image 4" descr="Une image contenant Graphique, Police, logo, graphisme&#10;&#10;Description générée automatiquement">
            <a:extLst>
              <a:ext uri="{FF2B5EF4-FFF2-40B4-BE49-F238E27FC236}">
                <a16:creationId xmlns:a16="http://schemas.microsoft.com/office/drawing/2014/main" id="{924F40B4-A5A1-720F-1B81-C106E414311D}"/>
              </a:ext>
            </a:extLst>
          </p:cNvPr>
          <p:cNvPicPr>
            <a:picLocks noChangeAspect="1"/>
          </p:cNvPicPr>
          <p:nvPr/>
        </p:nvPicPr>
        <p:blipFill>
          <a:blip r:embed="rId6">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2" name="ZoneTexte 1">
            <a:extLst>
              <a:ext uri="{FF2B5EF4-FFF2-40B4-BE49-F238E27FC236}">
                <a16:creationId xmlns:a16="http://schemas.microsoft.com/office/drawing/2014/main" id="{40E6664C-5F1D-DC99-4981-EB9B854FAB6B}"/>
              </a:ext>
            </a:extLst>
          </p:cNvPr>
          <p:cNvSpPr txBox="1"/>
          <p:nvPr/>
        </p:nvSpPr>
        <p:spPr>
          <a:xfrm>
            <a:off x="6302307" y="1811659"/>
            <a:ext cx="2217477" cy="1107996"/>
          </a:xfrm>
          <a:prstGeom prst="rect">
            <a:avLst/>
          </a:prstGeom>
          <a:noFill/>
        </p:spPr>
        <p:txBody>
          <a:bodyPr wrap="square" lIns="91440" tIns="45720" rIns="91440" bIns="45720" rtlCol="0" anchor="t">
            <a:spAutoFit/>
          </a:bodyPr>
          <a:lstStyle/>
          <a:p>
            <a:pPr algn="ctr"/>
            <a:r>
              <a:rPr lang="fr-FR" sz="1600">
                <a:latin typeface="Aptos"/>
                <a:cs typeface="Arial"/>
              </a:rPr>
              <a:t>Nombre de SCPI créées en 2024 : </a:t>
            </a:r>
            <a:endParaRPr lang="fr-FR">
              <a:latin typeface="Aptos"/>
            </a:endParaRPr>
          </a:p>
          <a:p>
            <a:pPr algn="ctr"/>
            <a:endParaRPr lang="fr-FR" sz="1600">
              <a:solidFill>
                <a:srgbClr val="000000"/>
              </a:solidFill>
              <a:latin typeface="Aptos"/>
              <a:cs typeface="Arial"/>
            </a:endParaRPr>
          </a:p>
          <a:p>
            <a:pPr algn="ctr"/>
            <a:r>
              <a:rPr lang="fr-FR" b="1">
                <a:solidFill>
                  <a:srgbClr val="5670F7"/>
                </a:solidFill>
                <a:latin typeface="Arial Black"/>
                <a:cs typeface="Arial"/>
              </a:rPr>
              <a:t>18</a:t>
            </a:r>
            <a:endParaRPr lang="fr-FR"/>
          </a:p>
        </p:txBody>
      </p:sp>
      <p:sp>
        <p:nvSpPr>
          <p:cNvPr id="4" name="ZoneTexte 3">
            <a:extLst>
              <a:ext uri="{FF2B5EF4-FFF2-40B4-BE49-F238E27FC236}">
                <a16:creationId xmlns:a16="http://schemas.microsoft.com/office/drawing/2014/main" id="{2FC333FE-AB69-DCDB-4228-6E4DE60E2E54}"/>
              </a:ext>
            </a:extLst>
          </p:cNvPr>
          <p:cNvSpPr txBox="1"/>
          <p:nvPr/>
        </p:nvSpPr>
        <p:spPr>
          <a:xfrm>
            <a:off x="3739039" y="1866184"/>
            <a:ext cx="1732298" cy="1107996"/>
          </a:xfrm>
          <a:prstGeom prst="rect">
            <a:avLst/>
          </a:prstGeom>
          <a:noFill/>
        </p:spPr>
        <p:txBody>
          <a:bodyPr wrap="square" lIns="91440" tIns="45720" rIns="91440" bIns="45720" rtlCol="0" anchor="t">
            <a:spAutoFit/>
          </a:bodyPr>
          <a:lstStyle/>
          <a:p>
            <a:pPr algn="ctr"/>
            <a:r>
              <a:rPr lang="fr-FR" sz="1600">
                <a:latin typeface="Aptos"/>
                <a:cs typeface="Arial"/>
              </a:rPr>
              <a:t>Nombre de SCPI :</a:t>
            </a:r>
          </a:p>
          <a:p>
            <a:pPr algn="ctr"/>
            <a:endParaRPr lang="fr-FR" sz="1600">
              <a:latin typeface="Aptos"/>
              <a:cs typeface="Arial"/>
            </a:endParaRPr>
          </a:p>
          <a:p>
            <a:pPr algn="ctr"/>
            <a:endParaRPr lang="fr-FR" sz="1600" b="1">
              <a:solidFill>
                <a:srgbClr val="5670F7"/>
              </a:solidFill>
              <a:latin typeface="Aptos Black"/>
              <a:cs typeface="Arial"/>
            </a:endParaRPr>
          </a:p>
          <a:p>
            <a:pPr algn="ctr"/>
            <a:r>
              <a:rPr lang="fr-FR" b="1">
                <a:solidFill>
                  <a:srgbClr val="5670F7"/>
                </a:solidFill>
                <a:latin typeface="Arial Black"/>
                <a:cs typeface="Arial"/>
              </a:rPr>
              <a:t>222</a:t>
            </a:r>
            <a:endParaRPr lang="fr-FR"/>
          </a:p>
        </p:txBody>
      </p:sp>
      <p:sp>
        <p:nvSpPr>
          <p:cNvPr id="6" name="ZoneTexte 5">
            <a:extLst>
              <a:ext uri="{FF2B5EF4-FFF2-40B4-BE49-F238E27FC236}">
                <a16:creationId xmlns:a16="http://schemas.microsoft.com/office/drawing/2014/main" id="{B3D5319F-5F97-2694-A479-A536CE79E901}"/>
              </a:ext>
            </a:extLst>
          </p:cNvPr>
          <p:cNvSpPr txBox="1"/>
          <p:nvPr/>
        </p:nvSpPr>
        <p:spPr>
          <a:xfrm>
            <a:off x="690592" y="1811660"/>
            <a:ext cx="2217477" cy="1107996"/>
          </a:xfrm>
          <a:prstGeom prst="rect">
            <a:avLst/>
          </a:prstGeom>
          <a:noFill/>
        </p:spPr>
        <p:txBody>
          <a:bodyPr wrap="square" lIns="91440" tIns="45720" rIns="91440" bIns="45720" rtlCol="0" anchor="t">
            <a:spAutoFit/>
          </a:bodyPr>
          <a:lstStyle/>
          <a:p>
            <a:pPr algn="ctr"/>
            <a:r>
              <a:rPr lang="fr-FR" sz="1600">
                <a:latin typeface="Aptos"/>
                <a:cs typeface="Arial"/>
              </a:rPr>
              <a:t>Nombre de Société de gestion :</a:t>
            </a:r>
            <a:endParaRPr lang="fr-FR">
              <a:latin typeface="Calibri" panose="020F0502020204030204"/>
              <a:ea typeface="Calibri" panose="020F0502020204030204"/>
              <a:cs typeface="Calibri" panose="020F0502020204030204"/>
            </a:endParaRPr>
          </a:p>
          <a:p>
            <a:pPr algn="ctr"/>
            <a:r>
              <a:rPr lang="fr-FR" sz="1600">
                <a:latin typeface="Arial"/>
                <a:cs typeface="Arial"/>
              </a:rPr>
              <a:t>  </a:t>
            </a:r>
            <a:endParaRPr lang="fr-FR">
              <a:ea typeface="Calibri"/>
              <a:cs typeface="Calibri"/>
            </a:endParaRPr>
          </a:p>
          <a:p>
            <a:pPr algn="ctr"/>
            <a:r>
              <a:rPr lang="fr-FR" b="1">
                <a:solidFill>
                  <a:srgbClr val="5670F7"/>
                </a:solidFill>
                <a:latin typeface="Arial Black"/>
                <a:cs typeface="Arial"/>
              </a:rPr>
              <a:t>49</a:t>
            </a:r>
          </a:p>
        </p:txBody>
      </p:sp>
    </p:spTree>
    <p:extLst>
      <p:ext uri="{BB962C8B-B14F-4D97-AF65-F5344CB8AC3E}">
        <p14:creationId xmlns:p14="http://schemas.microsoft.com/office/powerpoint/2010/main" val="130957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A5C3B-2B6B-D81F-5B4E-994C3B3D6298}"/>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EA0E922-77D0-5797-2294-EF1C4EC81E17}"/>
              </a:ext>
            </a:extLst>
          </p:cNvPr>
          <p:cNvSpPr txBox="1"/>
          <p:nvPr/>
        </p:nvSpPr>
        <p:spPr>
          <a:xfrm>
            <a:off x="300759" y="1119113"/>
            <a:ext cx="7715477" cy="1015663"/>
          </a:xfrm>
          <a:prstGeom prst="rect">
            <a:avLst/>
          </a:prstGeom>
          <a:noFill/>
        </p:spPr>
        <p:txBody>
          <a:bodyPr wrap="square" lIns="91440" tIns="45720" rIns="91440" bIns="45720" rtlCol="0" anchor="t">
            <a:spAutoFit/>
          </a:bodyPr>
          <a:lstStyle/>
          <a:p>
            <a:r>
              <a:rPr lang="fr-FR" sz="2000" b="1">
                <a:latin typeface="Arial"/>
                <a:cs typeface="Arial"/>
              </a:rPr>
              <a:t>Notre ambition est de créer le premier fonds immobilier regroupant un </a:t>
            </a:r>
            <a:r>
              <a:rPr lang="fr-FR" sz="2000" b="1">
                <a:solidFill>
                  <a:srgbClr val="5670F7"/>
                </a:solidFill>
                <a:latin typeface="Arial Black"/>
                <a:cs typeface="Arial"/>
              </a:rPr>
              <a:t>portefeuille diversifié de SCPI </a:t>
            </a:r>
            <a:r>
              <a:rPr lang="fr-FR" sz="2000" b="1">
                <a:latin typeface="Arial Black"/>
                <a:cs typeface="Arial"/>
              </a:rPr>
              <a:t>-</a:t>
            </a:r>
            <a:r>
              <a:rPr lang="fr-FR" sz="2000" b="1">
                <a:solidFill>
                  <a:srgbClr val="5670F7"/>
                </a:solidFill>
                <a:latin typeface="Arial Black"/>
                <a:cs typeface="Arial"/>
              </a:rPr>
              <a:t> </a:t>
            </a:r>
            <a:r>
              <a:rPr lang="fr-FR" sz="2000" b="1">
                <a:latin typeface="Arial"/>
                <a:cs typeface="Arial"/>
              </a:rPr>
              <a:t>qui évolue en suivant la collecte du marché.</a:t>
            </a:r>
            <a:endParaRPr lang="fr-FR" sz="2000">
              <a:latin typeface="Arial"/>
              <a:cs typeface="Arial"/>
            </a:endParaRPr>
          </a:p>
        </p:txBody>
      </p:sp>
      <p:sp>
        <p:nvSpPr>
          <p:cNvPr id="4" name="ZoneTexte 3">
            <a:extLst>
              <a:ext uri="{FF2B5EF4-FFF2-40B4-BE49-F238E27FC236}">
                <a16:creationId xmlns:a16="http://schemas.microsoft.com/office/drawing/2014/main" id="{C1DDC4E2-0724-CF1B-CF2F-034ADB21AC9D}"/>
              </a:ext>
            </a:extLst>
          </p:cNvPr>
          <p:cNvSpPr txBox="1"/>
          <p:nvPr/>
        </p:nvSpPr>
        <p:spPr>
          <a:xfrm>
            <a:off x="1055593" y="2295204"/>
            <a:ext cx="7155719" cy="715965"/>
          </a:xfrm>
          <a:prstGeom prst="rect">
            <a:avLst/>
          </a:prstGeom>
          <a:noFill/>
        </p:spPr>
        <p:txBody>
          <a:bodyPr wrap="square" lIns="91440" tIns="45720" rIns="91440" bIns="45720" rtlCol="0" anchor="t">
            <a:spAutoFit/>
          </a:bodyPr>
          <a:lstStyle/>
          <a:p>
            <a:r>
              <a:rPr lang="fr-FR" sz="1350" b="1">
                <a:solidFill>
                  <a:srgbClr val="5670F7"/>
                </a:solidFill>
                <a:latin typeface="Arial Black"/>
                <a:cs typeface="Arial"/>
              </a:rPr>
              <a:t>Diversification accrue :</a:t>
            </a:r>
            <a:r>
              <a:rPr lang="fr-FR" sz="1350" b="1">
                <a:solidFill>
                  <a:srgbClr val="5670F7"/>
                </a:solidFill>
                <a:latin typeface="Aptos"/>
                <a:cs typeface="Arial"/>
              </a:rPr>
              <a:t> </a:t>
            </a:r>
            <a:r>
              <a:rPr lang="fr-FR" sz="1350">
                <a:latin typeface="Aptos"/>
                <a:cs typeface="Arial"/>
              </a:rPr>
              <a:t>Portefeuille composé au minimum de 20 SCPI dont la composition évolue dynamiquement. Le nombre de SCPI présentes dans le portefeuille va mécaniquement augmenter au fil du temps. </a:t>
            </a:r>
            <a:r>
              <a:rPr lang="fr-FR" sz="1350">
                <a:latin typeface="Arial"/>
                <a:cs typeface="Arial"/>
              </a:rPr>
              <a:t> </a:t>
            </a:r>
            <a:endParaRPr lang="en-GB" sz="1350">
              <a:latin typeface="Arial"/>
              <a:cs typeface="Arial"/>
            </a:endParaRPr>
          </a:p>
        </p:txBody>
      </p:sp>
      <p:sp>
        <p:nvSpPr>
          <p:cNvPr id="6" name="ZoneTexte 5">
            <a:extLst>
              <a:ext uri="{FF2B5EF4-FFF2-40B4-BE49-F238E27FC236}">
                <a16:creationId xmlns:a16="http://schemas.microsoft.com/office/drawing/2014/main" id="{FB42EC1E-CD6E-8063-4E0F-7516BB379EF3}"/>
              </a:ext>
            </a:extLst>
          </p:cNvPr>
          <p:cNvSpPr txBox="1"/>
          <p:nvPr/>
        </p:nvSpPr>
        <p:spPr>
          <a:xfrm>
            <a:off x="1055594" y="3204540"/>
            <a:ext cx="7061226" cy="1131079"/>
          </a:xfrm>
          <a:prstGeom prst="rect">
            <a:avLst/>
          </a:prstGeom>
          <a:noFill/>
        </p:spPr>
        <p:txBody>
          <a:bodyPr wrap="square" lIns="91440" tIns="45720" rIns="91440" bIns="45720" rtlCol="0" anchor="t">
            <a:spAutoFit/>
          </a:bodyPr>
          <a:lstStyle/>
          <a:p>
            <a:pPr algn="just">
              <a:spcBef>
                <a:spcPts val="600"/>
              </a:spcBef>
            </a:pPr>
            <a:r>
              <a:rPr lang="fr-FR" sz="1350" b="1">
                <a:solidFill>
                  <a:srgbClr val="5670F7"/>
                </a:solidFill>
                <a:latin typeface="Aptos Black"/>
                <a:cs typeface="Arial"/>
              </a:rPr>
              <a:t>Composition évolutive :</a:t>
            </a:r>
            <a:r>
              <a:rPr lang="fr-FR" sz="1350" b="1">
                <a:solidFill>
                  <a:srgbClr val="5670F7"/>
                </a:solidFill>
                <a:latin typeface="Arial"/>
                <a:cs typeface="Arial"/>
              </a:rPr>
              <a:t> </a:t>
            </a:r>
            <a:r>
              <a:rPr lang="fr-FR" sz="1350">
                <a:latin typeface="Aptos"/>
                <a:cs typeface="Arial"/>
              </a:rPr>
              <a:t>La pondération de chaque SCPI au sein du portefeuille évolue dynamiquement en fonction de la collecte du marché. Plus la collecte annuelle d’une SCPI est importante, plus le fond investira dans cette SCPI. Cela permet à des véhicules correspondants à de nouveaux usages immobiliers d'entrer au sein du fonds.</a:t>
            </a:r>
            <a:br>
              <a:rPr lang="fr-FR" sz="1400"/>
            </a:br>
            <a:endParaRPr lang="fr-FR" sz="1350">
              <a:latin typeface="Arial" panose="020B0604020202020204" pitchFamily="34" charset="0"/>
              <a:cs typeface="Arial" panose="020B0604020202020204" pitchFamily="34" charset="0"/>
            </a:endParaRPr>
          </a:p>
        </p:txBody>
      </p:sp>
      <p:pic>
        <p:nvPicPr>
          <p:cNvPr id="11" name="Image 10" descr="Une image contenant pixel, conception&#10;&#10;Description générée automatiquement avec une confiance moyenne">
            <a:extLst>
              <a:ext uri="{FF2B5EF4-FFF2-40B4-BE49-F238E27FC236}">
                <a16:creationId xmlns:a16="http://schemas.microsoft.com/office/drawing/2014/main" id="{7C491A9E-6A45-A409-71FA-215A58949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24" y="2368112"/>
            <a:ext cx="537660" cy="537660"/>
          </a:xfrm>
          <a:prstGeom prst="rect">
            <a:avLst/>
          </a:prstGeom>
        </p:spPr>
      </p:pic>
      <p:pic>
        <p:nvPicPr>
          <p:cNvPr id="16" name="Image 15" descr="Une image contenant symbole, Graphique, clipart, logo&#10;&#10;Description générée automatiquement">
            <a:extLst>
              <a:ext uri="{FF2B5EF4-FFF2-40B4-BE49-F238E27FC236}">
                <a16:creationId xmlns:a16="http://schemas.microsoft.com/office/drawing/2014/main" id="{57B0F3FD-89D7-9EB6-0646-022519C60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90" y="3263220"/>
            <a:ext cx="411127" cy="411127"/>
          </a:xfrm>
          <a:prstGeom prst="rect">
            <a:avLst/>
          </a:prstGeom>
        </p:spPr>
      </p:pic>
      <p:sp>
        <p:nvSpPr>
          <p:cNvPr id="5" name="ZoneTexte 4">
            <a:extLst>
              <a:ext uri="{FF2B5EF4-FFF2-40B4-BE49-F238E27FC236}">
                <a16:creationId xmlns:a16="http://schemas.microsoft.com/office/drawing/2014/main" id="{6DECC84D-DEFB-5610-7D1C-5914FD5B6C10}"/>
              </a:ext>
            </a:extLst>
          </p:cNvPr>
          <p:cNvSpPr txBox="1"/>
          <p:nvPr/>
        </p:nvSpPr>
        <p:spPr>
          <a:xfrm>
            <a:off x="300759" y="283058"/>
            <a:ext cx="5468876" cy="553998"/>
          </a:xfrm>
          <a:prstGeom prst="rect">
            <a:avLst/>
          </a:prstGeom>
          <a:noFill/>
        </p:spPr>
        <p:txBody>
          <a:bodyPr wrap="square" lIns="91440" tIns="45720" rIns="91440" bIns="45720" rtlCol="0" anchor="t">
            <a:spAutoFit/>
          </a:bodyPr>
          <a:lstStyle/>
          <a:p>
            <a:r>
              <a:rPr lang="fr-FR" sz="3000">
                <a:latin typeface="Aptos Black"/>
                <a:cs typeface="Arial"/>
              </a:rPr>
              <a:t>AZUR </a:t>
            </a:r>
            <a:r>
              <a:rPr lang="fr-FR" sz="3000">
                <a:solidFill>
                  <a:srgbClr val="5670F7"/>
                </a:solidFill>
                <a:latin typeface="Aptos Black"/>
                <a:cs typeface="Arial"/>
              </a:rPr>
              <a:t>Évolution </a:t>
            </a:r>
          </a:p>
        </p:txBody>
      </p:sp>
      <p:sp>
        <p:nvSpPr>
          <p:cNvPr id="8" name="Forme libre : forme 2">
            <a:extLst>
              <a:ext uri="{FF2B5EF4-FFF2-40B4-BE49-F238E27FC236}">
                <a16:creationId xmlns:a16="http://schemas.microsoft.com/office/drawing/2014/main" id="{1C7EEDD9-41A4-1D3C-8148-25687481A52E}"/>
              </a:ext>
            </a:extLst>
          </p:cNvPr>
          <p:cNvSpPr/>
          <p:nvPr/>
        </p:nvSpPr>
        <p:spPr>
          <a:xfrm>
            <a:off x="-4397837"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4" name="Image 13" descr="Une image contenant Graphique, Police, logo, graphisme&#10;&#10;Description générée automatiquement">
            <a:extLst>
              <a:ext uri="{FF2B5EF4-FFF2-40B4-BE49-F238E27FC236}">
                <a16:creationId xmlns:a16="http://schemas.microsoft.com/office/drawing/2014/main" id="{069DCFF9-747E-04B9-D364-FF45BB71A5AB}"/>
              </a:ext>
            </a:extLst>
          </p:cNvPr>
          <p:cNvPicPr>
            <a:picLocks noChangeAspect="1"/>
          </p:cNvPicPr>
          <p:nvPr/>
        </p:nvPicPr>
        <p:blipFill>
          <a:blip r:embed="rId4">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Tree>
    <p:extLst>
      <p:ext uri="{BB962C8B-B14F-4D97-AF65-F5344CB8AC3E}">
        <p14:creationId xmlns:p14="http://schemas.microsoft.com/office/powerpoint/2010/main" val="375140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604C9A3-5EDC-E3D3-474E-2730003C2D7A}"/>
              </a:ext>
            </a:extLst>
          </p:cNvPr>
          <p:cNvSpPr txBox="1"/>
          <p:nvPr/>
        </p:nvSpPr>
        <p:spPr>
          <a:xfrm>
            <a:off x="300758" y="1475392"/>
            <a:ext cx="8303415" cy="707886"/>
          </a:xfrm>
          <a:prstGeom prst="rect">
            <a:avLst/>
          </a:prstGeom>
          <a:noFill/>
        </p:spPr>
        <p:txBody>
          <a:bodyPr wrap="square" lIns="91440" tIns="45720" rIns="91440" bIns="45720" rtlCol="0" anchor="t">
            <a:spAutoFit/>
          </a:bodyPr>
          <a:lstStyle/>
          <a:p>
            <a:r>
              <a:rPr lang="fr-FR" sz="2000" b="1">
                <a:latin typeface="Arial"/>
                <a:cs typeface="Arial"/>
              </a:rPr>
              <a:t>Les SCPI leaders d’aujourd’hui ne seront pas forcément celles de demain. AZUR Évolution permet aux investisseurs de : </a:t>
            </a:r>
          </a:p>
        </p:txBody>
      </p:sp>
      <p:sp>
        <p:nvSpPr>
          <p:cNvPr id="5" name="ZoneTexte 4">
            <a:extLst>
              <a:ext uri="{FF2B5EF4-FFF2-40B4-BE49-F238E27FC236}">
                <a16:creationId xmlns:a16="http://schemas.microsoft.com/office/drawing/2014/main" id="{15CE2820-9A9A-8226-0F67-118E3EB619DD}"/>
              </a:ext>
            </a:extLst>
          </p:cNvPr>
          <p:cNvSpPr txBox="1"/>
          <p:nvPr/>
        </p:nvSpPr>
        <p:spPr>
          <a:xfrm>
            <a:off x="300758" y="283058"/>
            <a:ext cx="7422065" cy="1015663"/>
          </a:xfrm>
          <a:prstGeom prst="rect">
            <a:avLst/>
          </a:prstGeom>
          <a:noFill/>
        </p:spPr>
        <p:txBody>
          <a:bodyPr wrap="square" lIns="91440" tIns="45720" rIns="91440" bIns="45720" rtlCol="0" anchor="t">
            <a:spAutoFit/>
          </a:bodyPr>
          <a:lstStyle/>
          <a:p>
            <a:r>
              <a:rPr lang="fr-FR" sz="3000">
                <a:latin typeface="Aptos Black"/>
                <a:cs typeface="Arial"/>
              </a:rPr>
              <a:t>Pourquoi choisir AZUR </a:t>
            </a:r>
          </a:p>
          <a:p>
            <a:r>
              <a:rPr lang="fr-FR" sz="3000">
                <a:solidFill>
                  <a:srgbClr val="5670F7"/>
                </a:solidFill>
                <a:latin typeface="Aptos Black"/>
                <a:cs typeface="Arial"/>
              </a:rPr>
              <a:t>Évolution ? </a:t>
            </a:r>
            <a:r>
              <a:rPr lang="fr-FR" sz="3000">
                <a:solidFill>
                  <a:srgbClr val="5670F7"/>
                </a:solidFill>
                <a:latin typeface="Arial Black"/>
                <a:cs typeface="Arial"/>
              </a:rPr>
              <a:t> </a:t>
            </a:r>
          </a:p>
        </p:txBody>
      </p:sp>
      <p:pic>
        <p:nvPicPr>
          <p:cNvPr id="14" name="Image 13" descr="Une image contenant Graphique, Police, logo, graphisme&#10;&#10;Description générée automatiquement">
            <a:extLst>
              <a:ext uri="{FF2B5EF4-FFF2-40B4-BE49-F238E27FC236}">
                <a16:creationId xmlns:a16="http://schemas.microsoft.com/office/drawing/2014/main" id="{B76AF20A-BDCB-1889-9331-3398D7FBA7C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7" name="ZoneTexte 16">
            <a:extLst>
              <a:ext uri="{FF2B5EF4-FFF2-40B4-BE49-F238E27FC236}">
                <a16:creationId xmlns:a16="http://schemas.microsoft.com/office/drawing/2014/main" id="{C1768458-2864-D6E9-943E-3AA7FE13AA45}"/>
              </a:ext>
            </a:extLst>
          </p:cNvPr>
          <p:cNvSpPr txBox="1"/>
          <p:nvPr/>
        </p:nvSpPr>
        <p:spPr>
          <a:xfrm>
            <a:off x="397225" y="2433354"/>
            <a:ext cx="6977541" cy="15474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sz="1350">
                <a:latin typeface="Aptos"/>
                <a:cs typeface="Arial"/>
              </a:rPr>
              <a:t>Profiter de la simplicité de l’investissement en SCPI, tout en ayant un portefeuille qui </a:t>
            </a:r>
            <a:r>
              <a:rPr lang="fr-FR" sz="1350" b="1">
                <a:solidFill>
                  <a:srgbClr val="5670F7"/>
                </a:solidFill>
                <a:latin typeface="Arial"/>
                <a:cs typeface="Arial"/>
              </a:rPr>
              <a:t>s’adapte activement aux cycles</a:t>
            </a:r>
            <a:r>
              <a:rPr lang="fr-FR" sz="1350" b="1">
                <a:solidFill>
                  <a:srgbClr val="5670F7"/>
                </a:solidFill>
                <a:latin typeface="Aptos"/>
                <a:cs typeface="Arial"/>
              </a:rPr>
              <a:t> </a:t>
            </a:r>
            <a:r>
              <a:rPr lang="fr-FR" sz="1350">
                <a:latin typeface="Aptos"/>
                <a:cs typeface="Arial"/>
              </a:rPr>
              <a:t>et </a:t>
            </a:r>
            <a:r>
              <a:rPr lang="fr-FR" sz="1350" b="1">
                <a:solidFill>
                  <a:srgbClr val="5670F7"/>
                </a:solidFill>
                <a:latin typeface="Aptos"/>
                <a:cs typeface="Arial"/>
              </a:rPr>
              <a:t>profondes mutations</a:t>
            </a:r>
            <a:r>
              <a:rPr lang="fr-FR" sz="1350">
                <a:solidFill>
                  <a:srgbClr val="5670F7"/>
                </a:solidFill>
                <a:latin typeface="Aptos"/>
                <a:cs typeface="Arial"/>
              </a:rPr>
              <a:t> </a:t>
            </a:r>
            <a:r>
              <a:rPr lang="fr-FR" sz="1350">
                <a:latin typeface="Aptos"/>
                <a:cs typeface="Arial"/>
              </a:rPr>
              <a:t>des marchés immobiliers.</a:t>
            </a:r>
          </a:p>
          <a:p>
            <a:pPr marL="285750" indent="-285750">
              <a:buFont typeface="Arial" panose="020B0604020202020204" pitchFamily="34" charset="0"/>
              <a:buChar char="•"/>
            </a:pPr>
            <a:endParaRPr lang="fr-FR" sz="1350">
              <a:latin typeface="Aptos"/>
              <a:cs typeface="Arial" panose="020B0604020202020204" pitchFamily="34" charset="0"/>
            </a:endParaRPr>
          </a:p>
          <a:p>
            <a:pPr marL="285750" indent="-285750">
              <a:buFont typeface="Arial" panose="020B0604020202020204" pitchFamily="34" charset="0"/>
              <a:buChar char="•"/>
            </a:pPr>
            <a:r>
              <a:rPr lang="fr-FR" sz="1350">
                <a:latin typeface="Aptos"/>
                <a:cs typeface="Arial"/>
              </a:rPr>
              <a:t>Recevoir un rendement </a:t>
            </a:r>
            <a:r>
              <a:rPr lang="fr-FR" sz="1350" b="1">
                <a:solidFill>
                  <a:srgbClr val="5670F7"/>
                </a:solidFill>
                <a:latin typeface="Aptos"/>
                <a:cs typeface="Arial"/>
              </a:rPr>
              <a:t>stable </a:t>
            </a:r>
            <a:r>
              <a:rPr lang="fr-FR" sz="1350">
                <a:latin typeface="Aptos"/>
                <a:cs typeface="Arial"/>
              </a:rPr>
              <a:t>et </a:t>
            </a:r>
            <a:r>
              <a:rPr lang="fr-FR" sz="1350" b="1">
                <a:solidFill>
                  <a:srgbClr val="5670F7"/>
                </a:solidFill>
                <a:latin typeface="Aptos"/>
                <a:cs typeface="Arial"/>
              </a:rPr>
              <a:t>pérenne</a:t>
            </a:r>
            <a:r>
              <a:rPr lang="fr-FR" sz="1350">
                <a:latin typeface="Aptos"/>
                <a:cs typeface="Arial"/>
              </a:rPr>
              <a:t>.</a:t>
            </a:r>
          </a:p>
          <a:p>
            <a:pPr marL="285750" indent="-285750">
              <a:buFont typeface="Arial" panose="020B0604020202020204" pitchFamily="34" charset="0"/>
              <a:buChar char="•"/>
            </a:pPr>
            <a:endParaRPr lang="fr-FR" sz="1350">
              <a:latin typeface="Aptos"/>
              <a:cs typeface="Arial" panose="020B0604020202020204" pitchFamily="34" charset="0"/>
            </a:endParaRPr>
          </a:p>
          <a:p>
            <a:pPr marL="285750" indent="-285750">
              <a:buFont typeface="Arial" panose="020B0604020202020204" pitchFamily="34" charset="0"/>
              <a:buChar char="•"/>
            </a:pPr>
            <a:r>
              <a:rPr lang="fr-FR" sz="1350">
                <a:latin typeface="Aptos"/>
                <a:cs typeface="Arial"/>
              </a:rPr>
              <a:t>Accéder à une diversification importante avec un </a:t>
            </a:r>
            <a:r>
              <a:rPr lang="fr-FR" sz="1350" b="1">
                <a:solidFill>
                  <a:srgbClr val="5670F7"/>
                </a:solidFill>
                <a:latin typeface="Aptos"/>
                <a:cs typeface="Arial"/>
              </a:rPr>
              <a:t>faible ticket d’entrée, </a:t>
            </a:r>
            <a:r>
              <a:rPr lang="fr-FR" sz="1350">
                <a:latin typeface="Aptos"/>
                <a:cs typeface="Arial"/>
              </a:rPr>
              <a:t>simplifiant la mise en place d’investissements programmés.</a:t>
            </a:r>
            <a:r>
              <a:rPr lang="fr-FR" sz="1350" b="1">
                <a:solidFill>
                  <a:srgbClr val="5670F7"/>
                </a:solidFill>
                <a:latin typeface="Aptos"/>
                <a:cs typeface="Arial"/>
              </a:rPr>
              <a:t> </a:t>
            </a:r>
          </a:p>
        </p:txBody>
      </p:sp>
      <p:grpSp>
        <p:nvGrpSpPr>
          <p:cNvPr id="24" name="Groupe 23">
            <a:extLst>
              <a:ext uri="{FF2B5EF4-FFF2-40B4-BE49-F238E27FC236}">
                <a16:creationId xmlns:a16="http://schemas.microsoft.com/office/drawing/2014/main" id="{C9C63C02-ED10-A62D-1B19-C7810A332D17}"/>
              </a:ext>
            </a:extLst>
          </p:cNvPr>
          <p:cNvGrpSpPr/>
          <p:nvPr/>
        </p:nvGrpSpPr>
        <p:grpSpPr>
          <a:xfrm>
            <a:off x="7721045" y="3176336"/>
            <a:ext cx="587009" cy="776064"/>
            <a:chOff x="7518840" y="2870463"/>
            <a:chExt cx="535975" cy="768849"/>
          </a:xfrm>
        </p:grpSpPr>
        <p:sp>
          <p:nvSpPr>
            <p:cNvPr id="20" name="Délai  19">
              <a:extLst>
                <a:ext uri="{FF2B5EF4-FFF2-40B4-BE49-F238E27FC236}">
                  <a16:creationId xmlns:a16="http://schemas.microsoft.com/office/drawing/2014/main" id="{504A4D30-92E2-316A-E6BB-B0962509831E}"/>
                </a:ext>
              </a:extLst>
            </p:cNvPr>
            <p:cNvSpPr/>
            <p:nvPr/>
          </p:nvSpPr>
          <p:spPr>
            <a:xfrm rot="16200000">
              <a:off x="7555466" y="3139963"/>
              <a:ext cx="462723" cy="535975"/>
            </a:xfrm>
            <a:prstGeom prst="flowChartDelay">
              <a:avLst/>
            </a:prstGeom>
            <a:gradFill>
              <a:gsLst>
                <a:gs pos="1000">
                  <a:srgbClr val="E9FBF8"/>
                </a:gs>
                <a:gs pos="100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973672E-33E4-CBA5-E7E8-7B0693079093}"/>
                </a:ext>
              </a:extLst>
            </p:cNvPr>
            <p:cNvSpPr/>
            <p:nvPr/>
          </p:nvSpPr>
          <p:spPr>
            <a:xfrm>
              <a:off x="7582323" y="2870463"/>
              <a:ext cx="409008" cy="369380"/>
            </a:xfrm>
            <a:prstGeom prst="ellipse">
              <a:avLst/>
            </a:prstGeom>
            <a:gradFill>
              <a:gsLst>
                <a:gs pos="1000">
                  <a:srgbClr val="E9FBF8"/>
                </a:gs>
                <a:gs pos="100000">
                  <a:srgbClr val="5670F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7C399305-45DA-50EF-74F8-694B72E0B219}"/>
              </a:ext>
            </a:extLst>
          </p:cNvPr>
          <p:cNvGrpSpPr/>
          <p:nvPr/>
        </p:nvGrpSpPr>
        <p:grpSpPr>
          <a:xfrm>
            <a:off x="7986378" y="3176336"/>
            <a:ext cx="587009" cy="776064"/>
            <a:chOff x="7518840" y="2870463"/>
            <a:chExt cx="535975" cy="768849"/>
          </a:xfrm>
        </p:grpSpPr>
        <p:sp>
          <p:nvSpPr>
            <p:cNvPr id="26" name="Délai  25">
              <a:extLst>
                <a:ext uri="{FF2B5EF4-FFF2-40B4-BE49-F238E27FC236}">
                  <a16:creationId xmlns:a16="http://schemas.microsoft.com/office/drawing/2014/main" id="{EF04EF26-CBB6-ACB1-AB79-58ECEE3D404C}"/>
                </a:ext>
              </a:extLst>
            </p:cNvPr>
            <p:cNvSpPr/>
            <p:nvPr/>
          </p:nvSpPr>
          <p:spPr>
            <a:xfrm rot="16200000">
              <a:off x="7555466" y="3139963"/>
              <a:ext cx="462723" cy="535975"/>
            </a:xfrm>
            <a:prstGeom prst="flowChartDelay">
              <a:avLst/>
            </a:prstGeom>
            <a:gradFill>
              <a:gsLst>
                <a:gs pos="1000">
                  <a:srgbClr val="E9FBF8"/>
                </a:gs>
                <a:gs pos="100000">
                  <a:srgbClr val="4619FF"/>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CC106349-74C3-D1DC-EBE7-9F048B37113A}"/>
                </a:ext>
              </a:extLst>
            </p:cNvPr>
            <p:cNvSpPr/>
            <p:nvPr/>
          </p:nvSpPr>
          <p:spPr>
            <a:xfrm>
              <a:off x="7582323" y="2870463"/>
              <a:ext cx="409008" cy="369380"/>
            </a:xfrm>
            <a:prstGeom prst="ellipse">
              <a:avLst/>
            </a:prstGeom>
            <a:gradFill>
              <a:gsLst>
                <a:gs pos="1000">
                  <a:srgbClr val="E9FBF8"/>
                </a:gs>
                <a:gs pos="100000">
                  <a:srgbClr val="4619FF"/>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a:extLst>
              <a:ext uri="{FF2B5EF4-FFF2-40B4-BE49-F238E27FC236}">
                <a16:creationId xmlns:a16="http://schemas.microsoft.com/office/drawing/2014/main" id="{A707965D-7236-7DC2-835A-C266CE3BAFA4}"/>
              </a:ext>
            </a:extLst>
          </p:cNvPr>
          <p:cNvGrpSpPr/>
          <p:nvPr/>
        </p:nvGrpSpPr>
        <p:grpSpPr>
          <a:xfrm>
            <a:off x="7889227" y="3161150"/>
            <a:ext cx="545104" cy="776063"/>
            <a:chOff x="7518840" y="2870463"/>
            <a:chExt cx="535975" cy="768849"/>
          </a:xfrm>
        </p:grpSpPr>
        <p:sp>
          <p:nvSpPr>
            <p:cNvPr id="29" name="Délai  28">
              <a:extLst>
                <a:ext uri="{FF2B5EF4-FFF2-40B4-BE49-F238E27FC236}">
                  <a16:creationId xmlns:a16="http://schemas.microsoft.com/office/drawing/2014/main" id="{F774A364-1057-4705-1185-1ABFF822F223}"/>
                </a:ext>
              </a:extLst>
            </p:cNvPr>
            <p:cNvSpPr/>
            <p:nvPr/>
          </p:nvSpPr>
          <p:spPr>
            <a:xfrm rot="16200000">
              <a:off x="7555466" y="3139963"/>
              <a:ext cx="462723" cy="535975"/>
            </a:xfrm>
            <a:prstGeom prst="flowChartDelay">
              <a:avLst/>
            </a:prstGeom>
            <a:gradFill>
              <a:gsLst>
                <a:gs pos="1000">
                  <a:srgbClr val="E9FBF8"/>
                </a:gs>
                <a:gs pos="100000">
                  <a:srgbClr val="0A2095"/>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7AF96320-CDA9-00A6-58B3-AC231BFB77C4}"/>
                </a:ext>
              </a:extLst>
            </p:cNvPr>
            <p:cNvSpPr/>
            <p:nvPr/>
          </p:nvSpPr>
          <p:spPr>
            <a:xfrm>
              <a:off x="7582323" y="2870463"/>
              <a:ext cx="409008" cy="369380"/>
            </a:xfrm>
            <a:prstGeom prst="ellipse">
              <a:avLst/>
            </a:prstGeom>
            <a:gradFill>
              <a:gsLst>
                <a:gs pos="1000">
                  <a:srgbClr val="E9FBF8"/>
                </a:gs>
                <a:gs pos="100000">
                  <a:srgbClr val="0A2095"/>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Forme libre : forme 2">
            <a:extLst>
              <a:ext uri="{FF2B5EF4-FFF2-40B4-BE49-F238E27FC236}">
                <a16:creationId xmlns:a16="http://schemas.microsoft.com/office/drawing/2014/main" id="{52F8A7BD-C958-57E7-9B84-E14298CF5849}"/>
              </a:ext>
            </a:extLst>
          </p:cNvPr>
          <p:cNvSpPr/>
          <p:nvPr/>
        </p:nvSpPr>
        <p:spPr>
          <a:xfrm>
            <a:off x="-1947945" y="4335462"/>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Tree>
    <p:extLst>
      <p:ext uri="{BB962C8B-B14F-4D97-AF65-F5344CB8AC3E}">
        <p14:creationId xmlns:p14="http://schemas.microsoft.com/office/powerpoint/2010/main" val="346806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604C9A3-5EDC-E3D3-474E-2730003C2D7A}"/>
              </a:ext>
            </a:extLst>
          </p:cNvPr>
          <p:cNvSpPr txBox="1"/>
          <p:nvPr/>
        </p:nvSpPr>
        <p:spPr>
          <a:xfrm>
            <a:off x="300758" y="953989"/>
            <a:ext cx="8303415" cy="523220"/>
          </a:xfrm>
          <a:prstGeom prst="rect">
            <a:avLst/>
          </a:prstGeom>
          <a:noFill/>
        </p:spPr>
        <p:txBody>
          <a:bodyPr wrap="square" lIns="91440" tIns="45720" rIns="91440" bIns="45720" rtlCol="0" anchor="t">
            <a:spAutoFit/>
          </a:bodyPr>
          <a:lstStyle/>
          <a:p>
            <a:r>
              <a:rPr lang="fr-FR" sz="1400">
                <a:latin typeface="Aptos"/>
                <a:cs typeface="Arial"/>
              </a:rPr>
              <a:t>En investissant dans une part du fonds </a:t>
            </a:r>
            <a:r>
              <a:rPr lang="fr-FR" sz="1400" b="1">
                <a:solidFill>
                  <a:srgbClr val="6E84F9"/>
                </a:solidFill>
                <a:latin typeface="Aptos Black"/>
                <a:ea typeface="+mn-lt"/>
                <a:cs typeface="+mn-lt"/>
              </a:rPr>
              <a:t>AZUR Évolution</a:t>
            </a:r>
            <a:r>
              <a:rPr lang="fr-FR" sz="1400">
                <a:latin typeface="Aptos"/>
                <a:ea typeface="+mn-lt"/>
                <a:cs typeface="+mn-lt"/>
              </a:rPr>
              <a:t> au premier trimestre 2025, un investisseur ferait l’acquisition </a:t>
            </a:r>
            <a:r>
              <a:rPr lang="fr-FR" sz="1400" b="1">
                <a:latin typeface="Aptos Black"/>
                <a:ea typeface="+mn-lt"/>
                <a:cs typeface="+mn-lt"/>
              </a:rPr>
              <a:t>de 20 parts de SCPI gérées par 16 sociétés de gestion : </a:t>
            </a:r>
            <a:endParaRPr lang="fr-FR" sz="1400">
              <a:latin typeface="Aptos"/>
              <a:ea typeface="+mn-lt"/>
              <a:cs typeface="+mn-lt"/>
            </a:endParaRPr>
          </a:p>
        </p:txBody>
      </p:sp>
      <p:sp>
        <p:nvSpPr>
          <p:cNvPr id="5" name="ZoneTexte 4">
            <a:extLst>
              <a:ext uri="{FF2B5EF4-FFF2-40B4-BE49-F238E27FC236}">
                <a16:creationId xmlns:a16="http://schemas.microsoft.com/office/drawing/2014/main" id="{15CE2820-9A9A-8226-0F67-118E3EB619DD}"/>
              </a:ext>
            </a:extLst>
          </p:cNvPr>
          <p:cNvSpPr txBox="1"/>
          <p:nvPr/>
        </p:nvSpPr>
        <p:spPr>
          <a:xfrm>
            <a:off x="300758" y="283058"/>
            <a:ext cx="7422065" cy="553998"/>
          </a:xfrm>
          <a:prstGeom prst="rect">
            <a:avLst/>
          </a:prstGeom>
          <a:noFill/>
        </p:spPr>
        <p:txBody>
          <a:bodyPr wrap="square" lIns="91440" tIns="45720" rIns="91440" bIns="45720" rtlCol="0" anchor="t">
            <a:spAutoFit/>
          </a:bodyPr>
          <a:lstStyle/>
          <a:p>
            <a:r>
              <a:rPr lang="fr-FR" sz="3000">
                <a:latin typeface="Aptos Black"/>
                <a:cs typeface="Arial"/>
              </a:rPr>
              <a:t>Avec AZUR </a:t>
            </a:r>
            <a:r>
              <a:rPr lang="fr-FR" sz="3000">
                <a:solidFill>
                  <a:srgbClr val="5670F7"/>
                </a:solidFill>
                <a:latin typeface="Aptos Black"/>
                <a:cs typeface="Arial"/>
              </a:rPr>
              <a:t>Évolution</a:t>
            </a:r>
            <a:endParaRPr lang="fr-FR"/>
          </a:p>
        </p:txBody>
      </p:sp>
      <p:pic>
        <p:nvPicPr>
          <p:cNvPr id="14" name="Image 13" descr="Une image contenant Graphique, Police, logo, graphisme&#10;&#10;Description générée automatiquement">
            <a:extLst>
              <a:ext uri="{FF2B5EF4-FFF2-40B4-BE49-F238E27FC236}">
                <a16:creationId xmlns:a16="http://schemas.microsoft.com/office/drawing/2014/main" id="{B76AF20A-BDCB-1889-9331-3398D7FBA7C9}"/>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pic>
        <p:nvPicPr>
          <p:cNvPr id="9" name="Image 8" descr="Une image contenant texte, capture d’écran, diagramme, cercle&#10;&#10;Description générée automatiquement">
            <a:extLst>
              <a:ext uri="{FF2B5EF4-FFF2-40B4-BE49-F238E27FC236}">
                <a16:creationId xmlns:a16="http://schemas.microsoft.com/office/drawing/2014/main" id="{51063C9E-9BBB-C45D-D65C-26DCFA1A9B60}"/>
              </a:ext>
            </a:extLst>
          </p:cNvPr>
          <p:cNvPicPr>
            <a:picLocks noChangeAspect="1"/>
          </p:cNvPicPr>
          <p:nvPr/>
        </p:nvPicPr>
        <p:blipFill>
          <a:blip r:embed="rId3"/>
          <a:stretch>
            <a:fillRect/>
          </a:stretch>
        </p:blipFill>
        <p:spPr>
          <a:xfrm>
            <a:off x="1401424" y="2628126"/>
            <a:ext cx="2957456" cy="2005516"/>
          </a:xfrm>
          <a:prstGeom prst="rect">
            <a:avLst/>
          </a:prstGeom>
          <a:ln>
            <a:noFill/>
          </a:ln>
        </p:spPr>
      </p:pic>
      <p:pic>
        <p:nvPicPr>
          <p:cNvPr id="10" name="Image 9" descr="Une image contenant texte, diagramme, capture d’écran, cercle&#10;&#10;Description générée automatiquement">
            <a:extLst>
              <a:ext uri="{FF2B5EF4-FFF2-40B4-BE49-F238E27FC236}">
                <a16:creationId xmlns:a16="http://schemas.microsoft.com/office/drawing/2014/main" id="{C01F3053-7EE1-049C-803E-C7F2BA28F778}"/>
              </a:ext>
            </a:extLst>
          </p:cNvPr>
          <p:cNvPicPr>
            <a:picLocks noChangeAspect="1"/>
          </p:cNvPicPr>
          <p:nvPr/>
        </p:nvPicPr>
        <p:blipFill>
          <a:blip r:embed="rId4"/>
          <a:stretch>
            <a:fillRect/>
          </a:stretch>
        </p:blipFill>
        <p:spPr>
          <a:xfrm>
            <a:off x="4572000" y="2628126"/>
            <a:ext cx="2882730" cy="1901541"/>
          </a:xfrm>
          <a:prstGeom prst="rect">
            <a:avLst/>
          </a:prstGeom>
          <a:ln>
            <a:noFill/>
          </a:ln>
        </p:spPr>
      </p:pic>
      <p:sp>
        <p:nvSpPr>
          <p:cNvPr id="4" name="ZoneTexte 3">
            <a:extLst>
              <a:ext uri="{FF2B5EF4-FFF2-40B4-BE49-F238E27FC236}">
                <a16:creationId xmlns:a16="http://schemas.microsoft.com/office/drawing/2014/main" id="{5C7DA245-1022-35B4-F323-05A06A3670C6}"/>
              </a:ext>
            </a:extLst>
          </p:cNvPr>
          <p:cNvSpPr txBox="1"/>
          <p:nvPr/>
        </p:nvSpPr>
        <p:spPr>
          <a:xfrm>
            <a:off x="441731" y="1591177"/>
            <a:ext cx="7564425" cy="7155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350">
                <a:latin typeface="Aptos"/>
              </a:rPr>
              <a:t>Devenant ainsi indirectement propriétaire d'une fraction de</a:t>
            </a:r>
            <a:r>
              <a:rPr lang="fr-FR" sz="1350" b="1">
                <a:solidFill>
                  <a:srgbClr val="5670F7"/>
                </a:solidFill>
                <a:latin typeface="Arial"/>
              </a:rPr>
              <a:t> 2285 immeubles, </a:t>
            </a:r>
            <a:endParaRPr lang="fr-FR">
              <a:ea typeface="Calibri" panose="020F0502020204030204"/>
              <a:cs typeface="Calibri" panose="020F0502020204030204"/>
            </a:endParaRPr>
          </a:p>
          <a:p>
            <a:pPr algn="ctr"/>
            <a:r>
              <a:rPr lang="fr-FR" sz="1350">
                <a:latin typeface="Aptos"/>
                <a:ea typeface="Calibri" panose="020F0502020204030204"/>
                <a:cs typeface="Arial"/>
              </a:rPr>
              <a:t>Répartis dans plus de </a:t>
            </a:r>
            <a:r>
              <a:rPr lang="fr-FR" sz="1350" b="1">
                <a:solidFill>
                  <a:srgbClr val="5670F7"/>
                </a:solidFill>
                <a:latin typeface="Arial"/>
                <a:ea typeface="Calibri" panose="020F0502020204030204"/>
                <a:cs typeface="Arial"/>
              </a:rPr>
              <a:t>10 pays,</a:t>
            </a:r>
          </a:p>
          <a:p>
            <a:pPr algn="ctr"/>
            <a:r>
              <a:rPr lang="fr-FR" sz="1350">
                <a:latin typeface="Aptos"/>
                <a:ea typeface="Calibri" panose="020F0502020204030204"/>
                <a:cs typeface="Arial"/>
              </a:rPr>
              <a:t>Percevrait des loyers distribués par plus de</a:t>
            </a:r>
            <a:r>
              <a:rPr lang="fr-FR" sz="1350" b="1">
                <a:solidFill>
                  <a:srgbClr val="5670F7"/>
                </a:solidFill>
                <a:latin typeface="Arial"/>
                <a:ea typeface="Calibri" panose="020F0502020204030204"/>
                <a:cs typeface="Arial"/>
              </a:rPr>
              <a:t> 4750 locataires.</a:t>
            </a:r>
          </a:p>
        </p:txBody>
      </p:sp>
    </p:spTree>
    <p:extLst>
      <p:ext uri="{BB962C8B-B14F-4D97-AF65-F5344CB8AC3E}">
        <p14:creationId xmlns:p14="http://schemas.microsoft.com/office/powerpoint/2010/main" val="1493247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79CC13C8-1558-00C9-6A0A-50B17220B040}"/>
              </a:ext>
            </a:extLst>
          </p:cNvPr>
          <p:cNvSpPr txBox="1"/>
          <p:nvPr/>
        </p:nvSpPr>
        <p:spPr>
          <a:xfrm>
            <a:off x="357913" y="324182"/>
            <a:ext cx="5531487" cy="553998"/>
          </a:xfrm>
          <a:prstGeom prst="rect">
            <a:avLst/>
          </a:prstGeom>
          <a:noFill/>
        </p:spPr>
        <p:txBody>
          <a:bodyPr wrap="square" lIns="91440" tIns="45720" rIns="91440" bIns="45720" rtlCol="0" anchor="t">
            <a:spAutoFit/>
          </a:bodyPr>
          <a:lstStyle/>
          <a:p>
            <a:r>
              <a:rPr lang="fr-FR" sz="3000">
                <a:latin typeface="Aptos Black"/>
                <a:cs typeface="Arial"/>
              </a:rPr>
              <a:t>Opportunité de </a:t>
            </a:r>
            <a:r>
              <a:rPr lang="fr-FR" sz="3000">
                <a:solidFill>
                  <a:srgbClr val="5670F7"/>
                </a:solidFill>
                <a:latin typeface="Aptos Black"/>
                <a:cs typeface="Arial"/>
              </a:rPr>
              <a:t>marché</a:t>
            </a:r>
          </a:p>
        </p:txBody>
      </p:sp>
      <p:grpSp>
        <p:nvGrpSpPr>
          <p:cNvPr id="14" name="Groupe 13">
            <a:extLst>
              <a:ext uri="{FF2B5EF4-FFF2-40B4-BE49-F238E27FC236}">
                <a16:creationId xmlns:a16="http://schemas.microsoft.com/office/drawing/2014/main" id="{DC4E424C-371A-7DCC-6985-A62B0FF38E14}"/>
              </a:ext>
            </a:extLst>
          </p:cNvPr>
          <p:cNvGrpSpPr/>
          <p:nvPr/>
        </p:nvGrpSpPr>
        <p:grpSpPr>
          <a:xfrm>
            <a:off x="5912741" y="1502505"/>
            <a:ext cx="2800351" cy="2836069"/>
            <a:chOff x="7134223" y="1857374"/>
            <a:chExt cx="3733801" cy="3781426"/>
          </a:xfrm>
        </p:grpSpPr>
        <p:sp>
          <p:nvSpPr>
            <p:cNvPr id="8" name="Ellipse 7">
              <a:extLst>
                <a:ext uri="{FF2B5EF4-FFF2-40B4-BE49-F238E27FC236}">
                  <a16:creationId xmlns:a16="http://schemas.microsoft.com/office/drawing/2014/main" id="{F7D5739D-8189-3418-BE14-5025CCDBC0B9}"/>
                </a:ext>
              </a:extLst>
            </p:cNvPr>
            <p:cNvSpPr/>
            <p:nvPr/>
          </p:nvSpPr>
          <p:spPr>
            <a:xfrm>
              <a:off x="7134223" y="1857374"/>
              <a:ext cx="3733801" cy="3781426"/>
            </a:xfrm>
            <a:prstGeom prst="ellipse">
              <a:avLst/>
            </a:prstGeom>
            <a:solidFill>
              <a:srgbClr val="0A20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9" name="Ellipse 8">
              <a:extLst>
                <a:ext uri="{FF2B5EF4-FFF2-40B4-BE49-F238E27FC236}">
                  <a16:creationId xmlns:a16="http://schemas.microsoft.com/office/drawing/2014/main" id="{2FBFE599-AD6F-D4D0-422C-EE245D366240}"/>
                </a:ext>
              </a:extLst>
            </p:cNvPr>
            <p:cNvSpPr/>
            <p:nvPr/>
          </p:nvSpPr>
          <p:spPr>
            <a:xfrm>
              <a:off x="7561123" y="2308087"/>
              <a:ext cx="2880000" cy="2880000"/>
            </a:xfrm>
            <a:prstGeom prst="ellipse">
              <a:avLst/>
            </a:prstGeom>
            <a:solidFill>
              <a:srgbClr val="471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10" name="Ellipse 9">
              <a:extLst>
                <a:ext uri="{FF2B5EF4-FFF2-40B4-BE49-F238E27FC236}">
                  <a16:creationId xmlns:a16="http://schemas.microsoft.com/office/drawing/2014/main" id="{25BCCDE6-0FF5-AA25-4CC1-381587D98D0C}"/>
                </a:ext>
              </a:extLst>
            </p:cNvPr>
            <p:cNvSpPr/>
            <p:nvPr/>
          </p:nvSpPr>
          <p:spPr>
            <a:xfrm>
              <a:off x="7921123" y="2668087"/>
              <a:ext cx="2160000" cy="2160000"/>
            </a:xfrm>
            <a:prstGeom prst="ellipse">
              <a:avLst/>
            </a:prstGeom>
            <a:solidFill>
              <a:srgbClr val="5670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cxnSp>
        <p:nvCxnSpPr>
          <p:cNvPr id="12" name="Connecteur droit 11">
            <a:extLst>
              <a:ext uri="{FF2B5EF4-FFF2-40B4-BE49-F238E27FC236}">
                <a16:creationId xmlns:a16="http://schemas.microsoft.com/office/drawing/2014/main" id="{E91AE8D6-8E5F-D8CA-2227-D08E05E9C9DB}"/>
              </a:ext>
            </a:extLst>
          </p:cNvPr>
          <p:cNvCxnSpPr>
            <a:cxnSpLocks/>
          </p:cNvCxnSpPr>
          <p:nvPr/>
        </p:nvCxnSpPr>
        <p:spPr>
          <a:xfrm>
            <a:off x="4398264" y="1704807"/>
            <a:ext cx="2417197" cy="0"/>
          </a:xfrm>
          <a:prstGeom prst="line">
            <a:avLst/>
          </a:prstGeom>
          <a:ln w="25400">
            <a:solidFill>
              <a:srgbClr val="0A209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DCEEB74-0122-ECD7-CC1E-4002F66BF38C}"/>
              </a:ext>
            </a:extLst>
          </p:cNvPr>
          <p:cNvSpPr txBox="1"/>
          <p:nvPr/>
        </p:nvSpPr>
        <p:spPr>
          <a:xfrm>
            <a:off x="492605" y="1246183"/>
            <a:ext cx="1703423" cy="507831"/>
          </a:xfrm>
          <a:prstGeom prst="rect">
            <a:avLst/>
          </a:prstGeom>
          <a:noFill/>
          <a:ln>
            <a:noFill/>
          </a:ln>
        </p:spPr>
        <p:txBody>
          <a:bodyPr wrap="square" lIns="91440" tIns="45720" rIns="91440" bIns="45720" rtlCol="0" anchor="t">
            <a:spAutoFit/>
          </a:bodyPr>
          <a:lstStyle/>
          <a:p>
            <a:pPr algn="r"/>
            <a:r>
              <a:rPr lang="en-GB" sz="2700" b="1">
                <a:solidFill>
                  <a:srgbClr val="0A2095"/>
                </a:solidFill>
                <a:latin typeface="Aptos"/>
                <a:cs typeface="Arial"/>
              </a:rPr>
              <a:t>€ 6 MD</a:t>
            </a:r>
            <a:r>
              <a:rPr lang="en-GB" sz="2700">
                <a:solidFill>
                  <a:srgbClr val="0A2095"/>
                </a:solidFill>
                <a:latin typeface="Arial"/>
                <a:cs typeface="Arial"/>
              </a:rPr>
              <a:t> </a:t>
            </a:r>
          </a:p>
        </p:txBody>
      </p:sp>
      <p:cxnSp>
        <p:nvCxnSpPr>
          <p:cNvPr id="24" name="Connecteur droit 23">
            <a:extLst>
              <a:ext uri="{FF2B5EF4-FFF2-40B4-BE49-F238E27FC236}">
                <a16:creationId xmlns:a16="http://schemas.microsoft.com/office/drawing/2014/main" id="{6CD8D3F9-DD5A-9046-A77C-9E27BDE9D182}"/>
              </a:ext>
            </a:extLst>
          </p:cNvPr>
          <p:cNvCxnSpPr>
            <a:cxnSpLocks/>
          </p:cNvCxnSpPr>
          <p:nvPr/>
        </p:nvCxnSpPr>
        <p:spPr>
          <a:xfrm>
            <a:off x="3755327" y="2914424"/>
            <a:ext cx="2654617" cy="0"/>
          </a:xfrm>
          <a:prstGeom prst="line">
            <a:avLst/>
          </a:prstGeom>
          <a:ln w="25400">
            <a:solidFill>
              <a:srgbClr val="4619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709D884A-3501-4997-C909-AEC84A9A4B30}"/>
              </a:ext>
            </a:extLst>
          </p:cNvPr>
          <p:cNvCxnSpPr>
            <a:cxnSpLocks/>
          </p:cNvCxnSpPr>
          <p:nvPr/>
        </p:nvCxnSpPr>
        <p:spPr>
          <a:xfrm>
            <a:off x="4398264" y="3976671"/>
            <a:ext cx="780097" cy="0"/>
          </a:xfrm>
          <a:prstGeom prst="line">
            <a:avLst/>
          </a:prstGeom>
          <a:ln w="25400">
            <a:solidFill>
              <a:srgbClr val="5670F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E59E9A3-EEF2-0203-EA9A-3BB08542B456}"/>
              </a:ext>
            </a:extLst>
          </p:cNvPr>
          <p:cNvSpPr txBox="1"/>
          <p:nvPr/>
        </p:nvSpPr>
        <p:spPr>
          <a:xfrm>
            <a:off x="2037569" y="2393952"/>
            <a:ext cx="1673352" cy="507831"/>
          </a:xfrm>
          <a:prstGeom prst="rect">
            <a:avLst/>
          </a:prstGeom>
          <a:noFill/>
        </p:spPr>
        <p:txBody>
          <a:bodyPr wrap="square" lIns="91440" tIns="45720" rIns="91440" bIns="45720" rtlCol="0" anchor="t">
            <a:spAutoFit/>
          </a:bodyPr>
          <a:lstStyle/>
          <a:p>
            <a:pPr algn="ctr"/>
            <a:r>
              <a:rPr lang="en-GB" sz="2700" b="1">
                <a:solidFill>
                  <a:srgbClr val="4619FF"/>
                </a:solidFill>
                <a:latin typeface="Aptos"/>
                <a:cs typeface="Arial"/>
              </a:rPr>
              <a:t>€ 300M</a:t>
            </a:r>
          </a:p>
        </p:txBody>
      </p:sp>
      <p:sp>
        <p:nvSpPr>
          <p:cNvPr id="29" name="ZoneTexte 28">
            <a:extLst>
              <a:ext uri="{FF2B5EF4-FFF2-40B4-BE49-F238E27FC236}">
                <a16:creationId xmlns:a16="http://schemas.microsoft.com/office/drawing/2014/main" id="{221141C7-CFAF-C6B7-B759-E866097C67AD}"/>
              </a:ext>
            </a:extLst>
          </p:cNvPr>
          <p:cNvSpPr txBox="1"/>
          <p:nvPr/>
        </p:nvSpPr>
        <p:spPr>
          <a:xfrm>
            <a:off x="2932156" y="3721103"/>
            <a:ext cx="1703423" cy="507831"/>
          </a:xfrm>
          <a:prstGeom prst="rect">
            <a:avLst/>
          </a:prstGeom>
          <a:noFill/>
        </p:spPr>
        <p:txBody>
          <a:bodyPr wrap="square" lIns="91440" tIns="45720" rIns="91440" bIns="45720" rtlCol="0" anchor="t">
            <a:spAutoFit/>
          </a:bodyPr>
          <a:lstStyle/>
          <a:p>
            <a:r>
              <a:rPr lang="en-GB" sz="2700" b="1">
                <a:solidFill>
                  <a:srgbClr val="5670F7"/>
                </a:solidFill>
                <a:latin typeface="Aptos"/>
                <a:cs typeface="Arial"/>
              </a:rPr>
              <a:t>0,34%</a:t>
            </a:r>
          </a:p>
        </p:txBody>
      </p:sp>
      <p:sp>
        <p:nvSpPr>
          <p:cNvPr id="30" name="ZoneTexte 29">
            <a:extLst>
              <a:ext uri="{FF2B5EF4-FFF2-40B4-BE49-F238E27FC236}">
                <a16:creationId xmlns:a16="http://schemas.microsoft.com/office/drawing/2014/main" id="{B80197BC-98F3-1CBF-01AE-EE6ED4A9AD06}"/>
              </a:ext>
            </a:extLst>
          </p:cNvPr>
          <p:cNvSpPr txBox="1"/>
          <p:nvPr/>
        </p:nvSpPr>
        <p:spPr>
          <a:xfrm>
            <a:off x="1782468" y="988223"/>
            <a:ext cx="1344272" cy="262974"/>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Taille du marché</a:t>
            </a:r>
          </a:p>
        </p:txBody>
      </p:sp>
      <p:sp>
        <p:nvSpPr>
          <p:cNvPr id="32" name="ZoneTexte 31">
            <a:extLst>
              <a:ext uri="{FF2B5EF4-FFF2-40B4-BE49-F238E27FC236}">
                <a16:creationId xmlns:a16="http://schemas.microsoft.com/office/drawing/2014/main" id="{D4858DA1-C3E2-80F5-F3EA-667E2DF1503A}"/>
              </a:ext>
            </a:extLst>
          </p:cNvPr>
          <p:cNvSpPr txBox="1"/>
          <p:nvPr/>
        </p:nvSpPr>
        <p:spPr>
          <a:xfrm>
            <a:off x="483329" y="1621683"/>
            <a:ext cx="1969049" cy="508088"/>
          </a:xfrm>
          <a:prstGeom prst="rect">
            <a:avLst/>
          </a:prstGeom>
          <a:noFill/>
        </p:spPr>
        <p:txBody>
          <a:bodyPr wrap="square" lIns="91440" tIns="45720" rIns="91440" bIns="45720" rtlCol="0" anchor="t">
            <a:spAutoFit/>
          </a:bodyPr>
          <a:lstStyle/>
          <a:p>
            <a:pPr algn="ctr"/>
            <a:r>
              <a:rPr lang="fr-FR" sz="1350" b="1">
                <a:latin typeface="Aptos"/>
                <a:cs typeface="Arial"/>
              </a:rPr>
              <a:t>Investit en SCPI annuellement</a:t>
            </a:r>
          </a:p>
        </p:txBody>
      </p:sp>
      <p:sp>
        <p:nvSpPr>
          <p:cNvPr id="33" name="ZoneTexte 32">
            <a:extLst>
              <a:ext uri="{FF2B5EF4-FFF2-40B4-BE49-F238E27FC236}">
                <a16:creationId xmlns:a16="http://schemas.microsoft.com/office/drawing/2014/main" id="{F9FBA547-FBF1-4BD9-E43B-85CA85C369DF}"/>
              </a:ext>
            </a:extLst>
          </p:cNvPr>
          <p:cNvSpPr txBox="1"/>
          <p:nvPr/>
        </p:nvSpPr>
        <p:spPr>
          <a:xfrm>
            <a:off x="1468747" y="2202733"/>
            <a:ext cx="2112225" cy="254044"/>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Objectifs visés</a:t>
            </a:r>
            <a:endParaRPr lang="fr-FR" sz="1051">
              <a:solidFill>
                <a:srgbClr val="A1AAAD"/>
              </a:solidFill>
              <a:latin typeface="Aptos"/>
              <a:cs typeface="Arial" panose="020B0604020202020204" pitchFamily="34" charset="0"/>
            </a:endParaRPr>
          </a:p>
        </p:txBody>
      </p:sp>
      <p:sp>
        <p:nvSpPr>
          <p:cNvPr id="35" name="ZoneTexte 34">
            <a:extLst>
              <a:ext uri="{FF2B5EF4-FFF2-40B4-BE49-F238E27FC236}">
                <a16:creationId xmlns:a16="http://schemas.microsoft.com/office/drawing/2014/main" id="{C3C131F0-CD17-7BF4-B4EA-3FFE2BE9881F}"/>
              </a:ext>
            </a:extLst>
          </p:cNvPr>
          <p:cNvSpPr txBox="1"/>
          <p:nvPr/>
        </p:nvSpPr>
        <p:spPr>
          <a:xfrm>
            <a:off x="2039043" y="2773389"/>
            <a:ext cx="1673352" cy="715965"/>
          </a:xfrm>
          <a:prstGeom prst="rect">
            <a:avLst/>
          </a:prstGeom>
          <a:noFill/>
        </p:spPr>
        <p:txBody>
          <a:bodyPr wrap="square" lIns="91440" tIns="45720" rIns="91440" bIns="45720" rtlCol="0" anchor="t">
            <a:spAutoFit/>
          </a:bodyPr>
          <a:lstStyle/>
          <a:p>
            <a:pPr algn="ctr"/>
            <a:r>
              <a:rPr lang="fr-FR" sz="1350" b="1">
                <a:latin typeface="Aptos"/>
                <a:cs typeface="Arial"/>
              </a:rPr>
              <a:t>D’encours sous gestion </a:t>
            </a:r>
            <a:r>
              <a:rPr lang="fr-FR" sz="1350">
                <a:latin typeface="Aptos"/>
                <a:cs typeface="Arial"/>
              </a:rPr>
              <a:t>à horizon 5 ans. </a:t>
            </a:r>
            <a:endParaRPr lang="fr-FR" sz="1350" b="1">
              <a:latin typeface="Aptos"/>
              <a:cs typeface="Arial"/>
            </a:endParaRPr>
          </a:p>
        </p:txBody>
      </p:sp>
      <p:pic>
        <p:nvPicPr>
          <p:cNvPr id="4" name="Image 3" descr="Une image contenant Graphique, Police, logo, graphisme&#10;&#10;Description générée automatiquement">
            <a:extLst>
              <a:ext uri="{FF2B5EF4-FFF2-40B4-BE49-F238E27FC236}">
                <a16:creationId xmlns:a16="http://schemas.microsoft.com/office/drawing/2014/main" id="{68861A26-FA6A-75C6-16B1-033072D0E711}"/>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1" name="ZoneTexte 10">
            <a:extLst>
              <a:ext uri="{FF2B5EF4-FFF2-40B4-BE49-F238E27FC236}">
                <a16:creationId xmlns:a16="http://schemas.microsoft.com/office/drawing/2014/main" id="{2791DE27-8D6F-0862-FCB6-0463DE8038E6}"/>
              </a:ext>
            </a:extLst>
          </p:cNvPr>
          <p:cNvSpPr txBox="1"/>
          <p:nvPr/>
        </p:nvSpPr>
        <p:spPr>
          <a:xfrm>
            <a:off x="2515731" y="1249584"/>
            <a:ext cx="1703423" cy="507831"/>
          </a:xfrm>
          <a:prstGeom prst="rect">
            <a:avLst/>
          </a:prstGeom>
          <a:noFill/>
          <a:ln>
            <a:noFill/>
          </a:ln>
        </p:spPr>
        <p:txBody>
          <a:bodyPr wrap="square" lIns="91440" tIns="45720" rIns="91440" bIns="45720" rtlCol="0" anchor="t">
            <a:spAutoFit/>
          </a:bodyPr>
          <a:lstStyle/>
          <a:p>
            <a:pPr algn="r"/>
            <a:r>
              <a:rPr lang="en-GB" sz="2700" b="1">
                <a:solidFill>
                  <a:srgbClr val="0A2095"/>
                </a:solidFill>
                <a:latin typeface="Aptos"/>
                <a:cs typeface="Arial"/>
              </a:rPr>
              <a:t>€ 89 MD </a:t>
            </a:r>
          </a:p>
        </p:txBody>
      </p:sp>
      <p:sp>
        <p:nvSpPr>
          <p:cNvPr id="13" name="ZoneTexte 12">
            <a:extLst>
              <a:ext uri="{FF2B5EF4-FFF2-40B4-BE49-F238E27FC236}">
                <a16:creationId xmlns:a16="http://schemas.microsoft.com/office/drawing/2014/main" id="{6B6349E7-FB4C-9CA7-97AE-156F95A0A4F5}"/>
              </a:ext>
            </a:extLst>
          </p:cNvPr>
          <p:cNvSpPr txBox="1"/>
          <p:nvPr/>
        </p:nvSpPr>
        <p:spPr>
          <a:xfrm>
            <a:off x="2449913" y="1620405"/>
            <a:ext cx="1969049" cy="508088"/>
          </a:xfrm>
          <a:prstGeom prst="rect">
            <a:avLst/>
          </a:prstGeom>
          <a:noFill/>
        </p:spPr>
        <p:txBody>
          <a:bodyPr wrap="square" lIns="91440" tIns="45720" rIns="91440" bIns="45720" rtlCol="0" anchor="t">
            <a:spAutoFit/>
          </a:bodyPr>
          <a:lstStyle/>
          <a:p>
            <a:pPr algn="ctr"/>
            <a:r>
              <a:rPr lang="fr-FR" sz="1350" b="1">
                <a:latin typeface="Aptos"/>
                <a:cs typeface="Arial"/>
              </a:rPr>
              <a:t>D’encours sous gestion en 2023</a:t>
            </a:r>
          </a:p>
        </p:txBody>
      </p:sp>
      <p:sp>
        <p:nvSpPr>
          <p:cNvPr id="22" name="ZoneTexte 21">
            <a:extLst>
              <a:ext uri="{FF2B5EF4-FFF2-40B4-BE49-F238E27FC236}">
                <a16:creationId xmlns:a16="http://schemas.microsoft.com/office/drawing/2014/main" id="{E67CB55A-692B-92D0-5774-7DF8D24A5BF4}"/>
              </a:ext>
            </a:extLst>
          </p:cNvPr>
          <p:cNvSpPr txBox="1"/>
          <p:nvPr/>
        </p:nvSpPr>
        <p:spPr>
          <a:xfrm>
            <a:off x="422001" y="2392713"/>
            <a:ext cx="1673352" cy="507831"/>
          </a:xfrm>
          <a:prstGeom prst="rect">
            <a:avLst/>
          </a:prstGeom>
          <a:noFill/>
        </p:spPr>
        <p:txBody>
          <a:bodyPr wrap="square" lIns="91440" tIns="45720" rIns="91440" bIns="45720" rtlCol="0" anchor="t">
            <a:spAutoFit/>
          </a:bodyPr>
          <a:lstStyle/>
          <a:p>
            <a:r>
              <a:rPr lang="en-GB" sz="2700" b="1">
                <a:solidFill>
                  <a:srgbClr val="4619FF"/>
                </a:solidFill>
                <a:latin typeface="Aptos"/>
                <a:cs typeface="Arial"/>
              </a:rPr>
              <a:t>€ 100M</a:t>
            </a:r>
          </a:p>
        </p:txBody>
      </p:sp>
      <p:sp>
        <p:nvSpPr>
          <p:cNvPr id="23" name="ZoneTexte 22">
            <a:extLst>
              <a:ext uri="{FF2B5EF4-FFF2-40B4-BE49-F238E27FC236}">
                <a16:creationId xmlns:a16="http://schemas.microsoft.com/office/drawing/2014/main" id="{B817656E-CB6E-0F48-6F4C-BAF5714F29A4}"/>
              </a:ext>
            </a:extLst>
          </p:cNvPr>
          <p:cNvSpPr txBox="1"/>
          <p:nvPr/>
        </p:nvSpPr>
        <p:spPr>
          <a:xfrm>
            <a:off x="318600" y="2771339"/>
            <a:ext cx="1578401" cy="715965"/>
          </a:xfrm>
          <a:prstGeom prst="rect">
            <a:avLst/>
          </a:prstGeom>
          <a:noFill/>
        </p:spPr>
        <p:txBody>
          <a:bodyPr wrap="square" lIns="91440" tIns="45720" rIns="91440" bIns="45720" rtlCol="0" anchor="t">
            <a:spAutoFit/>
          </a:bodyPr>
          <a:lstStyle/>
          <a:p>
            <a:pPr algn="ctr"/>
            <a:r>
              <a:rPr lang="fr-FR" sz="1350" b="1">
                <a:latin typeface="Aptos"/>
                <a:cs typeface="Arial"/>
              </a:rPr>
              <a:t>De collecte annuelle </a:t>
            </a:r>
            <a:r>
              <a:rPr lang="fr-FR" sz="1350">
                <a:latin typeface="Aptos"/>
                <a:cs typeface="Arial"/>
              </a:rPr>
              <a:t>à horizon 5 ans.</a:t>
            </a:r>
            <a:r>
              <a:rPr lang="fr-FR" sz="1350">
                <a:latin typeface="Arial"/>
                <a:cs typeface="Arial"/>
              </a:rPr>
              <a:t> </a:t>
            </a:r>
            <a:endParaRPr lang="fr-FR" sz="1350" b="1">
              <a:latin typeface="Arial"/>
              <a:cs typeface="Arial"/>
            </a:endParaRPr>
          </a:p>
        </p:txBody>
      </p:sp>
      <p:cxnSp>
        <p:nvCxnSpPr>
          <p:cNvPr id="37" name="Connecteur droit 36">
            <a:extLst>
              <a:ext uri="{FF2B5EF4-FFF2-40B4-BE49-F238E27FC236}">
                <a16:creationId xmlns:a16="http://schemas.microsoft.com/office/drawing/2014/main" id="{FC3A3311-4A14-DB03-D413-A2D8DF2BFBB9}"/>
              </a:ext>
            </a:extLst>
          </p:cNvPr>
          <p:cNvCxnSpPr>
            <a:cxnSpLocks/>
          </p:cNvCxnSpPr>
          <p:nvPr/>
        </p:nvCxnSpPr>
        <p:spPr>
          <a:xfrm flipV="1">
            <a:off x="5194458" y="3371537"/>
            <a:ext cx="1621003" cy="603481"/>
          </a:xfrm>
          <a:prstGeom prst="line">
            <a:avLst/>
          </a:prstGeom>
          <a:ln w="25400">
            <a:solidFill>
              <a:srgbClr val="5670F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C61A27BC-FE5C-3193-3AC3-5A095BFE3845}"/>
              </a:ext>
            </a:extLst>
          </p:cNvPr>
          <p:cNvSpPr txBox="1"/>
          <p:nvPr/>
        </p:nvSpPr>
        <p:spPr>
          <a:xfrm>
            <a:off x="2195868" y="1498556"/>
            <a:ext cx="427743" cy="338554"/>
          </a:xfrm>
          <a:prstGeom prst="rect">
            <a:avLst/>
          </a:prstGeom>
          <a:noFill/>
          <a:ln>
            <a:noFill/>
          </a:ln>
        </p:spPr>
        <p:txBody>
          <a:bodyPr wrap="square" lIns="91440" tIns="45720" rIns="91440" bIns="45720" rtlCol="0" anchor="t">
            <a:spAutoFit/>
          </a:bodyPr>
          <a:lstStyle/>
          <a:p>
            <a:pPr algn="r"/>
            <a:r>
              <a:rPr lang="en-GB" sz="1600" b="1">
                <a:solidFill>
                  <a:srgbClr val="0A2095"/>
                </a:solidFill>
                <a:latin typeface="Aptos"/>
                <a:cs typeface="Arial"/>
              </a:rPr>
              <a:t>et</a:t>
            </a:r>
          </a:p>
        </p:txBody>
      </p:sp>
      <p:sp>
        <p:nvSpPr>
          <p:cNvPr id="42" name="ZoneTexte 41">
            <a:extLst>
              <a:ext uri="{FF2B5EF4-FFF2-40B4-BE49-F238E27FC236}">
                <a16:creationId xmlns:a16="http://schemas.microsoft.com/office/drawing/2014/main" id="{A83541F3-C9DC-F168-99FB-C4563CC8BCEF}"/>
              </a:ext>
            </a:extLst>
          </p:cNvPr>
          <p:cNvSpPr txBox="1"/>
          <p:nvPr/>
        </p:nvSpPr>
        <p:spPr>
          <a:xfrm>
            <a:off x="1620712" y="2642554"/>
            <a:ext cx="547007" cy="338554"/>
          </a:xfrm>
          <a:prstGeom prst="rect">
            <a:avLst/>
          </a:prstGeom>
          <a:noFill/>
          <a:ln>
            <a:noFill/>
          </a:ln>
        </p:spPr>
        <p:txBody>
          <a:bodyPr wrap="square" lIns="91440" tIns="45720" rIns="91440" bIns="45720" rtlCol="0" anchor="t">
            <a:spAutoFit/>
          </a:bodyPr>
          <a:lstStyle/>
          <a:p>
            <a:pPr algn="r"/>
            <a:r>
              <a:rPr lang="en-GB" sz="1600" b="1">
                <a:solidFill>
                  <a:srgbClr val="4619FF"/>
                </a:solidFill>
                <a:latin typeface="Aptos"/>
                <a:cs typeface="Arial"/>
              </a:rPr>
              <a:t>et</a:t>
            </a:r>
          </a:p>
        </p:txBody>
      </p:sp>
      <p:sp>
        <p:nvSpPr>
          <p:cNvPr id="46" name="ZoneTexte 45">
            <a:extLst>
              <a:ext uri="{FF2B5EF4-FFF2-40B4-BE49-F238E27FC236}">
                <a16:creationId xmlns:a16="http://schemas.microsoft.com/office/drawing/2014/main" id="{075441AF-F3C9-8AC5-595F-EEEDF92A7168}"/>
              </a:ext>
            </a:extLst>
          </p:cNvPr>
          <p:cNvSpPr txBox="1"/>
          <p:nvPr/>
        </p:nvSpPr>
        <p:spPr>
          <a:xfrm>
            <a:off x="1346451" y="3735291"/>
            <a:ext cx="1703423" cy="507831"/>
          </a:xfrm>
          <a:prstGeom prst="rect">
            <a:avLst/>
          </a:prstGeom>
          <a:noFill/>
        </p:spPr>
        <p:txBody>
          <a:bodyPr wrap="square" lIns="91440" tIns="45720" rIns="91440" bIns="45720" rtlCol="0" anchor="t">
            <a:spAutoFit/>
          </a:bodyPr>
          <a:lstStyle/>
          <a:p>
            <a:r>
              <a:rPr lang="en-GB" sz="2700" b="1">
                <a:solidFill>
                  <a:srgbClr val="5670F7"/>
                </a:solidFill>
                <a:latin typeface="Aptos"/>
                <a:cs typeface="Arial"/>
              </a:rPr>
              <a:t>1,67%</a:t>
            </a:r>
          </a:p>
        </p:txBody>
      </p:sp>
      <p:sp>
        <p:nvSpPr>
          <p:cNvPr id="47" name="ZoneTexte 46">
            <a:extLst>
              <a:ext uri="{FF2B5EF4-FFF2-40B4-BE49-F238E27FC236}">
                <a16:creationId xmlns:a16="http://schemas.microsoft.com/office/drawing/2014/main" id="{33D28A3E-7BE0-6711-62D0-74920D8D184C}"/>
              </a:ext>
            </a:extLst>
          </p:cNvPr>
          <p:cNvSpPr txBox="1"/>
          <p:nvPr/>
        </p:nvSpPr>
        <p:spPr>
          <a:xfrm>
            <a:off x="1622319" y="3547137"/>
            <a:ext cx="2339931" cy="253916"/>
          </a:xfrm>
          <a:prstGeom prst="rect">
            <a:avLst/>
          </a:prstGeom>
          <a:noFill/>
        </p:spPr>
        <p:txBody>
          <a:bodyPr wrap="square" lIns="91440" tIns="45720" rIns="91440" bIns="45720" rtlCol="0" anchor="t">
            <a:spAutoFit/>
          </a:bodyPr>
          <a:lstStyle/>
          <a:p>
            <a:r>
              <a:rPr lang="fr-FR" sz="1050">
                <a:solidFill>
                  <a:srgbClr val="A1AAAD"/>
                </a:solidFill>
                <a:latin typeface="Aptos"/>
                <a:cs typeface="Arial"/>
              </a:rPr>
              <a:t>Qui représentent respectivement </a:t>
            </a:r>
          </a:p>
        </p:txBody>
      </p:sp>
      <p:sp>
        <p:nvSpPr>
          <p:cNvPr id="48" name="ZoneTexte 47">
            <a:extLst>
              <a:ext uri="{FF2B5EF4-FFF2-40B4-BE49-F238E27FC236}">
                <a16:creationId xmlns:a16="http://schemas.microsoft.com/office/drawing/2014/main" id="{951BA922-6302-2CE8-F551-C6ED7F8BE1D4}"/>
              </a:ext>
            </a:extLst>
          </p:cNvPr>
          <p:cNvSpPr txBox="1"/>
          <p:nvPr/>
        </p:nvSpPr>
        <p:spPr>
          <a:xfrm>
            <a:off x="2387219" y="3808252"/>
            <a:ext cx="491965" cy="338554"/>
          </a:xfrm>
          <a:prstGeom prst="rect">
            <a:avLst/>
          </a:prstGeom>
          <a:noFill/>
          <a:ln>
            <a:noFill/>
          </a:ln>
        </p:spPr>
        <p:txBody>
          <a:bodyPr wrap="square" lIns="91440" tIns="45720" rIns="91440" bIns="45720" rtlCol="0" anchor="t">
            <a:spAutoFit/>
          </a:bodyPr>
          <a:lstStyle/>
          <a:p>
            <a:pPr algn="r"/>
            <a:r>
              <a:rPr lang="en-GB" sz="1600" b="1">
                <a:solidFill>
                  <a:srgbClr val="5670F7"/>
                </a:solidFill>
                <a:latin typeface="Aptos"/>
                <a:cs typeface="Arial"/>
              </a:rPr>
              <a:t>et</a:t>
            </a:r>
          </a:p>
        </p:txBody>
      </p:sp>
      <p:sp>
        <p:nvSpPr>
          <p:cNvPr id="49" name="ZoneTexte 48">
            <a:extLst>
              <a:ext uri="{FF2B5EF4-FFF2-40B4-BE49-F238E27FC236}">
                <a16:creationId xmlns:a16="http://schemas.microsoft.com/office/drawing/2014/main" id="{44B07E2F-77B6-73E5-0D01-1BF939B61370}"/>
              </a:ext>
            </a:extLst>
          </p:cNvPr>
          <p:cNvSpPr txBox="1"/>
          <p:nvPr/>
        </p:nvSpPr>
        <p:spPr>
          <a:xfrm>
            <a:off x="1748113" y="4243122"/>
            <a:ext cx="1962808" cy="300082"/>
          </a:xfrm>
          <a:prstGeom prst="rect">
            <a:avLst/>
          </a:prstGeom>
          <a:noFill/>
        </p:spPr>
        <p:txBody>
          <a:bodyPr wrap="square" lIns="91440" tIns="45720" rIns="91440" bIns="45720" rtlCol="0" anchor="t">
            <a:spAutoFit/>
          </a:bodyPr>
          <a:lstStyle/>
          <a:p>
            <a:pPr algn="ctr"/>
            <a:r>
              <a:rPr lang="fr-FR" sz="1350">
                <a:latin typeface="Aptos"/>
                <a:cs typeface="Arial"/>
              </a:rPr>
              <a:t>De </a:t>
            </a:r>
            <a:r>
              <a:rPr lang="fr-FR" sz="1350" b="1">
                <a:latin typeface="Aptos"/>
                <a:cs typeface="Arial"/>
              </a:rPr>
              <a:t>parts de marché</a:t>
            </a:r>
          </a:p>
        </p:txBody>
      </p:sp>
    </p:spTree>
    <p:extLst>
      <p:ext uri="{BB962C8B-B14F-4D97-AF65-F5344CB8AC3E}">
        <p14:creationId xmlns:p14="http://schemas.microsoft.com/office/powerpoint/2010/main" val="1743696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BB88EB7D-FD0A-F54F-40C2-0411CF82F760}"/>
              </a:ext>
            </a:extLst>
          </p:cNvPr>
          <p:cNvGrpSpPr/>
          <p:nvPr/>
        </p:nvGrpSpPr>
        <p:grpSpPr>
          <a:xfrm>
            <a:off x="1766184" y="1629933"/>
            <a:ext cx="2591131" cy="2825730"/>
            <a:chOff x="1090983" y="2355466"/>
            <a:chExt cx="2746818" cy="4161693"/>
          </a:xfrm>
        </p:grpSpPr>
        <p:sp>
          <p:nvSpPr>
            <p:cNvPr id="7" name="Rectangle : coins arrondis 6">
              <a:extLst>
                <a:ext uri="{FF2B5EF4-FFF2-40B4-BE49-F238E27FC236}">
                  <a16:creationId xmlns:a16="http://schemas.microsoft.com/office/drawing/2014/main" id="{6080F012-E91A-8CA7-DF20-A7AE611DB242}"/>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841673E5-04E2-AAE0-620F-8ACD0E16480A}"/>
                </a:ext>
              </a:extLst>
            </p:cNvPr>
            <p:cNvSpPr txBox="1"/>
            <p:nvPr/>
          </p:nvSpPr>
          <p:spPr>
            <a:xfrm>
              <a:off x="1327075" y="4465201"/>
              <a:ext cx="2337631" cy="634604"/>
            </a:xfrm>
            <a:prstGeom prst="rect">
              <a:avLst/>
            </a:prstGeom>
            <a:noFill/>
          </p:spPr>
          <p:txBody>
            <a:bodyPr wrap="square" lIns="91440" tIns="45720" rIns="91440" bIns="45720" rtlCol="0" anchor="t">
              <a:spAutoFit/>
            </a:bodyPr>
            <a:lstStyle/>
            <a:p>
              <a:pPr algn="ctr"/>
              <a:r>
                <a:rPr lang="fr-FR" sz="1100">
                  <a:latin typeface="Aptos"/>
                  <a:cs typeface="Arial"/>
                </a:rPr>
                <a:t>Frais de sorties appliqués en cas de rachat avant 5 ans : 5% HT.</a:t>
              </a:r>
            </a:p>
          </p:txBody>
        </p:sp>
        <p:sp>
          <p:nvSpPr>
            <p:cNvPr id="9" name="ZoneTexte 8">
              <a:extLst>
                <a:ext uri="{FF2B5EF4-FFF2-40B4-BE49-F238E27FC236}">
                  <a16:creationId xmlns:a16="http://schemas.microsoft.com/office/drawing/2014/main" id="{D5F8469F-4CE3-6B0F-2FC2-6D4366749C33}"/>
                </a:ext>
              </a:extLst>
            </p:cNvPr>
            <p:cNvSpPr txBox="1"/>
            <p:nvPr/>
          </p:nvSpPr>
          <p:spPr>
            <a:xfrm>
              <a:off x="1280022" y="2722220"/>
              <a:ext cx="2368731" cy="1382531"/>
            </a:xfrm>
            <a:prstGeom prst="rect">
              <a:avLst/>
            </a:prstGeom>
            <a:noFill/>
          </p:spPr>
          <p:txBody>
            <a:bodyPr wrap="square" lIns="91440" tIns="45720" rIns="91440" bIns="45720" rtlCol="0" anchor="t">
              <a:spAutoFit/>
            </a:bodyPr>
            <a:lstStyle/>
            <a:p>
              <a:pPr algn="ctr"/>
              <a:r>
                <a:rPr lang="fr-FR" sz="4000" dirty="0">
                  <a:solidFill>
                    <a:srgbClr val="5670F7"/>
                  </a:solidFill>
                  <a:latin typeface="Aptos Black"/>
                  <a:cs typeface="Arial"/>
                </a:rPr>
                <a:t>0</a:t>
              </a:r>
            </a:p>
            <a:p>
              <a:pPr algn="ctr"/>
              <a:r>
                <a:rPr lang="fr-FR" sz="1500" dirty="0">
                  <a:solidFill>
                    <a:srgbClr val="5670F7"/>
                  </a:solidFill>
                  <a:latin typeface="Aptos Black"/>
                  <a:cs typeface="Arial"/>
                </a:rPr>
                <a:t>Frais d’entrée</a:t>
              </a:r>
            </a:p>
          </p:txBody>
        </p:sp>
      </p:grpSp>
      <p:sp>
        <p:nvSpPr>
          <p:cNvPr id="3" name="Forme libre : forme 2">
            <a:extLst>
              <a:ext uri="{FF2B5EF4-FFF2-40B4-BE49-F238E27FC236}">
                <a16:creationId xmlns:a16="http://schemas.microsoft.com/office/drawing/2014/main" id="{EB7831A7-64BC-735D-C731-BD3828314911}"/>
              </a:ext>
            </a:extLst>
          </p:cNvPr>
          <p:cNvSpPr/>
          <p:nvPr/>
        </p:nvSpPr>
        <p:spPr>
          <a:xfrm>
            <a:off x="-2002970" y="4140747"/>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grpSp>
        <p:nvGrpSpPr>
          <p:cNvPr id="4" name="Groupe 3">
            <a:extLst>
              <a:ext uri="{FF2B5EF4-FFF2-40B4-BE49-F238E27FC236}">
                <a16:creationId xmlns:a16="http://schemas.microsoft.com/office/drawing/2014/main" id="{28E6431B-B7C6-D36B-C976-724E1AAEA66D}"/>
              </a:ext>
            </a:extLst>
          </p:cNvPr>
          <p:cNvGrpSpPr/>
          <p:nvPr/>
        </p:nvGrpSpPr>
        <p:grpSpPr>
          <a:xfrm>
            <a:off x="4786687" y="1629933"/>
            <a:ext cx="2591131" cy="2825730"/>
            <a:chOff x="1090983" y="2355466"/>
            <a:chExt cx="2746818" cy="4161693"/>
          </a:xfrm>
        </p:grpSpPr>
        <p:sp>
          <p:nvSpPr>
            <p:cNvPr id="5" name="Rectangle : coins arrondis 4">
              <a:extLst>
                <a:ext uri="{FF2B5EF4-FFF2-40B4-BE49-F238E27FC236}">
                  <a16:creationId xmlns:a16="http://schemas.microsoft.com/office/drawing/2014/main" id="{852967AE-F41A-458D-B82F-8E1F6D21C680}"/>
                </a:ext>
              </a:extLst>
            </p:cNvPr>
            <p:cNvSpPr/>
            <p:nvPr/>
          </p:nvSpPr>
          <p:spPr>
            <a:xfrm>
              <a:off x="1090983" y="2355466"/>
              <a:ext cx="2746818" cy="4161693"/>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6" name="ZoneTexte 5">
              <a:extLst>
                <a:ext uri="{FF2B5EF4-FFF2-40B4-BE49-F238E27FC236}">
                  <a16:creationId xmlns:a16="http://schemas.microsoft.com/office/drawing/2014/main" id="{27DC8B50-9616-7322-D41E-2FF719EE85D1}"/>
                </a:ext>
              </a:extLst>
            </p:cNvPr>
            <p:cNvSpPr txBox="1"/>
            <p:nvPr/>
          </p:nvSpPr>
          <p:spPr>
            <a:xfrm>
              <a:off x="1327075" y="4506477"/>
              <a:ext cx="2274623" cy="883913"/>
            </a:xfrm>
            <a:prstGeom prst="rect">
              <a:avLst/>
            </a:prstGeom>
            <a:noFill/>
          </p:spPr>
          <p:txBody>
            <a:bodyPr wrap="square" lIns="91440" tIns="45720" rIns="91440" bIns="45720" rtlCol="0" anchor="t">
              <a:spAutoFit/>
            </a:bodyPr>
            <a:lstStyle/>
            <a:p>
              <a:pPr algn="ctr"/>
              <a:r>
                <a:rPr lang="fr-FR" sz="1100">
                  <a:latin typeface="Aptos"/>
                  <a:cs typeface="Arial"/>
                </a:rPr>
                <a:t>Frais de gestion annuel sur encours (prélevés sur les loyers distribués par le fonds).</a:t>
              </a:r>
            </a:p>
          </p:txBody>
        </p:sp>
        <p:sp>
          <p:nvSpPr>
            <p:cNvPr id="19" name="ZoneTexte 18">
              <a:extLst>
                <a:ext uri="{FF2B5EF4-FFF2-40B4-BE49-F238E27FC236}">
                  <a16:creationId xmlns:a16="http://schemas.microsoft.com/office/drawing/2014/main" id="{955EFD30-09BD-CE28-C87D-2523C4137162}"/>
                </a:ext>
              </a:extLst>
            </p:cNvPr>
            <p:cNvSpPr txBox="1"/>
            <p:nvPr/>
          </p:nvSpPr>
          <p:spPr>
            <a:xfrm>
              <a:off x="1280022" y="2749155"/>
              <a:ext cx="2368731" cy="1722497"/>
            </a:xfrm>
            <a:prstGeom prst="rect">
              <a:avLst/>
            </a:prstGeom>
            <a:noFill/>
          </p:spPr>
          <p:txBody>
            <a:bodyPr wrap="square" lIns="91440" tIns="45720" rIns="91440" bIns="45720" rtlCol="0" anchor="t">
              <a:spAutoFit/>
            </a:bodyPr>
            <a:lstStyle/>
            <a:p>
              <a:pPr algn="ctr"/>
              <a:r>
                <a:rPr lang="fr-FR" sz="4000" dirty="0">
                  <a:solidFill>
                    <a:srgbClr val="5670F7"/>
                  </a:solidFill>
                  <a:latin typeface="Aptos Black"/>
                  <a:cs typeface="Arial"/>
                </a:rPr>
                <a:t>0,60%</a:t>
              </a:r>
            </a:p>
            <a:p>
              <a:pPr algn="ctr"/>
              <a:r>
                <a:rPr lang="fr-FR" sz="1500" dirty="0">
                  <a:solidFill>
                    <a:srgbClr val="5670F7"/>
                  </a:solidFill>
                  <a:latin typeface="Aptos Black"/>
                  <a:cs typeface="Arial"/>
                </a:rPr>
                <a:t>Frais de gestion annuel</a:t>
              </a:r>
            </a:p>
          </p:txBody>
        </p:sp>
      </p:grpSp>
      <p:pic>
        <p:nvPicPr>
          <p:cNvPr id="10" name="Image 9" descr="Une image contenant Graphique, Police, logo, graphisme&#10;&#10;Description générée automatiquement">
            <a:extLst>
              <a:ext uri="{FF2B5EF4-FFF2-40B4-BE49-F238E27FC236}">
                <a16:creationId xmlns:a16="http://schemas.microsoft.com/office/drawing/2014/main" id="{09FB63BC-2F53-B0CE-D74B-1A4BA312831F}"/>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sp>
        <p:nvSpPr>
          <p:cNvPr id="14" name="ZoneTexte 13">
            <a:extLst>
              <a:ext uri="{FF2B5EF4-FFF2-40B4-BE49-F238E27FC236}">
                <a16:creationId xmlns:a16="http://schemas.microsoft.com/office/drawing/2014/main" id="{B27EEC6B-7ECB-EAA0-7A9C-BD6744D93C6F}"/>
              </a:ext>
            </a:extLst>
          </p:cNvPr>
          <p:cNvSpPr txBox="1"/>
          <p:nvPr/>
        </p:nvSpPr>
        <p:spPr>
          <a:xfrm>
            <a:off x="158348" y="256350"/>
            <a:ext cx="5806793" cy="553998"/>
          </a:xfrm>
          <a:prstGeom prst="rect">
            <a:avLst/>
          </a:prstGeom>
          <a:noFill/>
        </p:spPr>
        <p:txBody>
          <a:bodyPr wrap="square" lIns="91440" tIns="45720" rIns="91440" bIns="45720" rtlCol="0" anchor="t">
            <a:spAutoFit/>
          </a:bodyPr>
          <a:lstStyle/>
          <a:p>
            <a:r>
              <a:rPr lang="fr-FR" sz="3000">
                <a:latin typeface="Aptos Black"/>
                <a:cs typeface="Arial"/>
              </a:rPr>
              <a:t>Modèle </a:t>
            </a:r>
            <a:r>
              <a:rPr lang="fr-FR" sz="3000">
                <a:solidFill>
                  <a:srgbClr val="5670F7"/>
                </a:solidFill>
                <a:latin typeface="Aptos Black"/>
                <a:cs typeface="Arial"/>
              </a:rPr>
              <a:t>économique</a:t>
            </a:r>
            <a:endParaRPr lang="fr-FR" sz="3000">
              <a:solidFill>
                <a:srgbClr val="5670F7"/>
              </a:solidFill>
              <a:latin typeface="Arial Black"/>
              <a:cs typeface="Arial"/>
            </a:endParaRPr>
          </a:p>
        </p:txBody>
      </p:sp>
      <p:sp>
        <p:nvSpPr>
          <p:cNvPr id="16" name="ZoneTexte 15">
            <a:extLst>
              <a:ext uri="{FF2B5EF4-FFF2-40B4-BE49-F238E27FC236}">
                <a16:creationId xmlns:a16="http://schemas.microsoft.com/office/drawing/2014/main" id="{0275C8F7-159C-418E-9D23-021E125EAB6A}"/>
              </a:ext>
            </a:extLst>
          </p:cNvPr>
          <p:cNvSpPr txBox="1"/>
          <p:nvPr/>
        </p:nvSpPr>
        <p:spPr>
          <a:xfrm>
            <a:off x="208001" y="774522"/>
            <a:ext cx="6878599" cy="400110"/>
          </a:xfrm>
          <a:prstGeom prst="rect">
            <a:avLst/>
          </a:prstGeom>
          <a:noFill/>
        </p:spPr>
        <p:txBody>
          <a:bodyPr wrap="square" lIns="91440" tIns="45720" rIns="91440" bIns="45720" rtlCol="0" anchor="t">
            <a:spAutoFit/>
          </a:bodyPr>
          <a:lstStyle/>
          <a:p>
            <a:r>
              <a:rPr lang="fr-FR" sz="2000">
                <a:latin typeface="Aptos"/>
                <a:cs typeface="Arial"/>
              </a:rPr>
              <a:t>Un modèle de frais attractif pour les investisseurs</a:t>
            </a:r>
            <a:endParaRPr lang="fr-FR" sz="2000">
              <a:latin typeface="Aptos"/>
              <a:cs typeface="Arial" panose="020B0604020202020204" pitchFamily="34" charset="0"/>
            </a:endParaRPr>
          </a:p>
        </p:txBody>
      </p:sp>
    </p:spTree>
    <p:extLst>
      <p:ext uri="{BB962C8B-B14F-4D97-AF65-F5344CB8AC3E}">
        <p14:creationId xmlns:p14="http://schemas.microsoft.com/office/powerpoint/2010/main" val="407530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5810-0CB4-6EA8-DF45-BFC18A1F8C22}"/>
            </a:ext>
          </a:extLst>
        </p:cNvPr>
        <p:cNvGrpSpPr/>
        <p:nvPr/>
      </p:nvGrpSpPr>
      <p:grpSpPr>
        <a:xfrm>
          <a:off x="0" y="0"/>
          <a:ext cx="0" cy="0"/>
          <a:chOff x="0" y="0"/>
          <a:chExt cx="0" cy="0"/>
        </a:xfrm>
      </p:grpSpPr>
      <p:sp>
        <p:nvSpPr>
          <p:cNvPr id="15" name="ZoneTexte 14">
            <a:extLst>
              <a:ext uri="{FF2B5EF4-FFF2-40B4-BE49-F238E27FC236}">
                <a16:creationId xmlns:a16="http://schemas.microsoft.com/office/drawing/2014/main" id="{557BF7F1-42E9-28F5-024E-E978379D79E9}"/>
              </a:ext>
            </a:extLst>
          </p:cNvPr>
          <p:cNvSpPr txBox="1"/>
          <p:nvPr/>
        </p:nvSpPr>
        <p:spPr>
          <a:xfrm>
            <a:off x="162920" y="256350"/>
            <a:ext cx="6474305" cy="553998"/>
          </a:xfrm>
          <a:prstGeom prst="rect">
            <a:avLst/>
          </a:prstGeom>
          <a:noFill/>
        </p:spPr>
        <p:txBody>
          <a:bodyPr wrap="square" lIns="91440" tIns="45720" rIns="91440" bIns="45720" rtlCol="0" anchor="t">
            <a:spAutoFit/>
          </a:bodyPr>
          <a:lstStyle/>
          <a:p>
            <a:r>
              <a:rPr lang="fr-FR" sz="3000">
                <a:latin typeface="Aptos Black"/>
                <a:cs typeface="Arial"/>
              </a:rPr>
              <a:t>Stratégie de </a:t>
            </a:r>
            <a:r>
              <a:rPr lang="fr-FR" sz="3000">
                <a:solidFill>
                  <a:srgbClr val="5670F7"/>
                </a:solidFill>
                <a:latin typeface="Aptos Black"/>
                <a:cs typeface="Arial"/>
              </a:rPr>
              <a:t>distribution </a:t>
            </a:r>
          </a:p>
        </p:txBody>
      </p:sp>
      <p:sp>
        <p:nvSpPr>
          <p:cNvPr id="3" name="Forme libre : forme 2">
            <a:extLst>
              <a:ext uri="{FF2B5EF4-FFF2-40B4-BE49-F238E27FC236}">
                <a16:creationId xmlns:a16="http://schemas.microsoft.com/office/drawing/2014/main" id="{F4C704C5-79BC-9FC5-76D5-E68A9D766512}"/>
              </a:ext>
            </a:extLst>
          </p:cNvPr>
          <p:cNvSpPr/>
          <p:nvPr/>
        </p:nvSpPr>
        <p:spPr>
          <a:xfrm>
            <a:off x="-702639" y="4480409"/>
            <a:ext cx="11574814" cy="1326181"/>
          </a:xfrm>
          <a:custGeom>
            <a:avLst/>
            <a:gdLst>
              <a:gd name="connsiteX0" fmla="*/ 565896 w 10759177"/>
              <a:gd name="connsiteY0" fmla="*/ 662250 h 2378672"/>
              <a:gd name="connsiteX1" fmla="*/ 2385171 w 10759177"/>
              <a:gd name="connsiteY1" fmla="*/ 138375 h 2378672"/>
              <a:gd name="connsiteX2" fmla="*/ 5880846 w 10759177"/>
              <a:gd name="connsiteY2" fmla="*/ 1138500 h 2378672"/>
              <a:gd name="connsiteX3" fmla="*/ 8462121 w 10759177"/>
              <a:gd name="connsiteY3" fmla="*/ 5025 h 2378672"/>
              <a:gd name="connsiteX4" fmla="*/ 10710021 w 10759177"/>
              <a:gd name="connsiteY4" fmla="*/ 1690950 h 2378672"/>
              <a:gd name="connsiteX5" fmla="*/ 6242796 w 10759177"/>
              <a:gd name="connsiteY5" fmla="*/ 2367225 h 2378672"/>
              <a:gd name="connsiteX6" fmla="*/ 470646 w 10759177"/>
              <a:gd name="connsiteY6" fmla="*/ 2005275 h 2378672"/>
              <a:gd name="connsiteX7" fmla="*/ 565896 w 10759177"/>
              <a:gd name="connsiteY7" fmla="*/ 662250 h 237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9177" h="2378672">
                <a:moveTo>
                  <a:pt x="565896" y="662250"/>
                </a:moveTo>
                <a:cubicBezTo>
                  <a:pt x="884984" y="351100"/>
                  <a:pt x="1499346" y="59000"/>
                  <a:pt x="2385171" y="138375"/>
                </a:cubicBezTo>
                <a:cubicBezTo>
                  <a:pt x="3270996" y="217750"/>
                  <a:pt x="4868021" y="1160725"/>
                  <a:pt x="5880846" y="1138500"/>
                </a:cubicBezTo>
                <a:cubicBezTo>
                  <a:pt x="6893671" y="1116275"/>
                  <a:pt x="7657259" y="-87050"/>
                  <a:pt x="8462121" y="5025"/>
                </a:cubicBezTo>
                <a:cubicBezTo>
                  <a:pt x="9266983" y="97100"/>
                  <a:pt x="11079908" y="1297250"/>
                  <a:pt x="10710021" y="1690950"/>
                </a:cubicBezTo>
                <a:cubicBezTo>
                  <a:pt x="10340134" y="2084650"/>
                  <a:pt x="7949359" y="2314838"/>
                  <a:pt x="6242796" y="2367225"/>
                </a:cubicBezTo>
                <a:cubicBezTo>
                  <a:pt x="4536234" y="2419613"/>
                  <a:pt x="1418383" y="2291025"/>
                  <a:pt x="470646" y="2005275"/>
                </a:cubicBezTo>
                <a:cubicBezTo>
                  <a:pt x="-477091" y="1719525"/>
                  <a:pt x="246808" y="973400"/>
                  <a:pt x="565896" y="662250"/>
                </a:cubicBezTo>
                <a:close/>
              </a:path>
            </a:pathLst>
          </a:custGeom>
          <a:gradFill flip="none" rotWithShape="1">
            <a:gsLst>
              <a:gs pos="94000">
                <a:srgbClr val="5670F7">
                  <a:alpha val="74996"/>
                </a:srgbClr>
              </a:gs>
              <a:gs pos="19000">
                <a:schemeClr val="bg1"/>
              </a:gs>
              <a:gs pos="64000">
                <a:srgbClr val="5670F7"/>
              </a:gs>
            </a:gsLst>
            <a:lin ang="3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pic>
        <p:nvPicPr>
          <p:cNvPr id="10" name="Image 9" descr="Une image contenant Graphique, Police, logo, graphisme&#10;&#10;Description générée automatiquement">
            <a:extLst>
              <a:ext uri="{FF2B5EF4-FFF2-40B4-BE49-F238E27FC236}">
                <a16:creationId xmlns:a16="http://schemas.microsoft.com/office/drawing/2014/main" id="{9CC99C0D-257F-C833-359B-44DF70FD3910}"/>
              </a:ext>
            </a:extLst>
          </p:cNvPr>
          <p:cNvPicPr>
            <a:picLocks noChangeAspect="1"/>
          </p:cNvPicPr>
          <p:nvPr/>
        </p:nvPicPr>
        <p:blipFill>
          <a:blip r:embed="rId2">
            <a:extLst>
              <a:ext uri="{28A0092B-C50C-407E-A947-70E740481C1C}">
                <a14:useLocalDpi xmlns:a14="http://schemas.microsoft.com/office/drawing/2010/main" val="0"/>
              </a:ext>
            </a:extLst>
          </a:blip>
          <a:srcRect r="15935" b="18931"/>
          <a:stretch/>
        </p:blipFill>
        <p:spPr>
          <a:xfrm>
            <a:off x="7176977" y="106387"/>
            <a:ext cx="1876450" cy="739855"/>
          </a:xfrm>
          <a:prstGeom prst="rect">
            <a:avLst/>
          </a:prstGeom>
        </p:spPr>
      </p:pic>
      <p:grpSp>
        <p:nvGrpSpPr>
          <p:cNvPr id="22" name="Groupe 21">
            <a:extLst>
              <a:ext uri="{FF2B5EF4-FFF2-40B4-BE49-F238E27FC236}">
                <a16:creationId xmlns:a16="http://schemas.microsoft.com/office/drawing/2014/main" id="{CFBD0069-56A2-12E5-B480-7894B9C59B57}"/>
              </a:ext>
            </a:extLst>
          </p:cNvPr>
          <p:cNvGrpSpPr/>
          <p:nvPr/>
        </p:nvGrpSpPr>
        <p:grpSpPr>
          <a:xfrm>
            <a:off x="1174365" y="1556920"/>
            <a:ext cx="3184732" cy="2897822"/>
            <a:chOff x="1174365" y="1319176"/>
            <a:chExt cx="3184732" cy="2897822"/>
          </a:xfrm>
        </p:grpSpPr>
        <p:grpSp>
          <p:nvGrpSpPr>
            <p:cNvPr id="11" name="Groupe 10">
              <a:extLst>
                <a:ext uri="{FF2B5EF4-FFF2-40B4-BE49-F238E27FC236}">
                  <a16:creationId xmlns:a16="http://schemas.microsoft.com/office/drawing/2014/main" id="{0F286F83-8A07-3408-BD07-7F3EAAE2C0B8}"/>
                </a:ext>
              </a:extLst>
            </p:cNvPr>
            <p:cNvGrpSpPr/>
            <p:nvPr/>
          </p:nvGrpSpPr>
          <p:grpSpPr>
            <a:xfrm>
              <a:off x="1174365" y="1319176"/>
              <a:ext cx="3184732" cy="2897822"/>
              <a:chOff x="461717" y="2355465"/>
              <a:chExt cx="3376086" cy="4267869"/>
            </a:xfrm>
          </p:grpSpPr>
          <p:sp>
            <p:nvSpPr>
              <p:cNvPr id="7" name="Rectangle : coins arrondis 6">
                <a:extLst>
                  <a:ext uri="{FF2B5EF4-FFF2-40B4-BE49-F238E27FC236}">
                    <a16:creationId xmlns:a16="http://schemas.microsoft.com/office/drawing/2014/main" id="{ED61445C-2A6E-08BC-15FC-3E22BFD4369E}"/>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8" name="ZoneTexte 7">
                <a:extLst>
                  <a:ext uri="{FF2B5EF4-FFF2-40B4-BE49-F238E27FC236}">
                    <a16:creationId xmlns:a16="http://schemas.microsoft.com/office/drawing/2014/main" id="{7CE415D8-342E-9A07-4CA4-40B1F99FF802}"/>
                  </a:ext>
                </a:extLst>
              </p:cNvPr>
              <p:cNvSpPr txBox="1"/>
              <p:nvPr/>
            </p:nvSpPr>
            <p:spPr>
              <a:xfrm>
                <a:off x="704812" y="4939223"/>
                <a:ext cx="2889893" cy="1133221"/>
              </a:xfrm>
              <a:prstGeom prst="rect">
                <a:avLst/>
              </a:prstGeom>
              <a:noFill/>
            </p:spPr>
            <p:txBody>
              <a:bodyPr wrap="square" lIns="91440" tIns="45720" rIns="91440" bIns="45720" rtlCol="0" anchor="t">
                <a:spAutoFit/>
              </a:bodyPr>
              <a:lstStyle/>
              <a:p>
                <a:pPr algn="ctr"/>
                <a:r>
                  <a:rPr lang="fr-FR" sz="1100">
                    <a:latin typeface="Aptos"/>
                    <a:cs typeface="Arial"/>
                  </a:rPr>
                  <a:t>Rémunéré sur les encours détenus au </a:t>
                </a:r>
                <a:r>
                  <a:rPr lang="fr-FR" sz="1100">
                    <a:latin typeface="Calibri"/>
                    <a:ea typeface="Calibri"/>
                    <a:cs typeface="Calibri"/>
                  </a:rPr>
                  <a:t>sein du fonds AZUR Évolution (0,50% annuel du montant des encours).</a:t>
                </a:r>
                <a:endParaRPr lang="fr-FR">
                  <a:latin typeface="Calibri"/>
                  <a:ea typeface="Calibri"/>
                  <a:cs typeface="Calibri"/>
                </a:endParaRPr>
              </a:p>
              <a:p>
                <a:pPr algn="ctr"/>
                <a:endParaRPr lang="fr-FR" sz="1100">
                  <a:latin typeface="Aptos"/>
                  <a:cs typeface="Arial"/>
                </a:endParaRPr>
              </a:p>
            </p:txBody>
          </p:sp>
          <p:sp>
            <p:nvSpPr>
              <p:cNvPr id="9" name="ZoneTexte 8">
                <a:extLst>
                  <a:ext uri="{FF2B5EF4-FFF2-40B4-BE49-F238E27FC236}">
                    <a16:creationId xmlns:a16="http://schemas.microsoft.com/office/drawing/2014/main" id="{25A2D068-555F-B69E-38CA-1D29CF7968FA}"/>
                  </a:ext>
                </a:extLst>
              </p:cNvPr>
              <p:cNvSpPr txBox="1"/>
              <p:nvPr/>
            </p:nvSpPr>
            <p:spPr>
              <a:xfrm>
                <a:off x="719629" y="3491794"/>
                <a:ext cx="2889892"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Via un réseau partenaire de cabinets en gestion de patrimoine</a:t>
                </a:r>
              </a:p>
            </p:txBody>
          </p:sp>
        </p:grpSp>
        <p:sp>
          <p:nvSpPr>
            <p:cNvPr id="16" name="ZoneTexte 15">
              <a:extLst>
                <a:ext uri="{FF2B5EF4-FFF2-40B4-BE49-F238E27FC236}">
                  <a16:creationId xmlns:a16="http://schemas.microsoft.com/office/drawing/2014/main" id="{5CBCB690-EDC6-ED7E-0A6B-13791F19E091}"/>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1</a:t>
              </a:r>
            </a:p>
          </p:txBody>
        </p:sp>
      </p:grpSp>
      <p:grpSp>
        <p:nvGrpSpPr>
          <p:cNvPr id="23" name="Groupe 22">
            <a:extLst>
              <a:ext uri="{FF2B5EF4-FFF2-40B4-BE49-F238E27FC236}">
                <a16:creationId xmlns:a16="http://schemas.microsoft.com/office/drawing/2014/main" id="{4E7C4A0D-D77A-3840-EDCA-A9517177FF20}"/>
              </a:ext>
            </a:extLst>
          </p:cNvPr>
          <p:cNvGrpSpPr/>
          <p:nvPr/>
        </p:nvGrpSpPr>
        <p:grpSpPr>
          <a:xfrm>
            <a:off x="4784905" y="1556920"/>
            <a:ext cx="3184732" cy="2897822"/>
            <a:chOff x="1174365" y="1319176"/>
            <a:chExt cx="3184732" cy="2897822"/>
          </a:xfrm>
        </p:grpSpPr>
        <p:grpSp>
          <p:nvGrpSpPr>
            <p:cNvPr id="24" name="Groupe 23">
              <a:extLst>
                <a:ext uri="{FF2B5EF4-FFF2-40B4-BE49-F238E27FC236}">
                  <a16:creationId xmlns:a16="http://schemas.microsoft.com/office/drawing/2014/main" id="{3DE08095-2B11-E1BB-87BF-3B6CC2A9F90A}"/>
                </a:ext>
              </a:extLst>
            </p:cNvPr>
            <p:cNvGrpSpPr/>
            <p:nvPr/>
          </p:nvGrpSpPr>
          <p:grpSpPr>
            <a:xfrm>
              <a:off x="1174365" y="1319176"/>
              <a:ext cx="3184732" cy="2897822"/>
              <a:chOff x="461717" y="2355465"/>
              <a:chExt cx="3376086" cy="4267869"/>
            </a:xfrm>
          </p:grpSpPr>
          <p:sp>
            <p:nvSpPr>
              <p:cNvPr id="26" name="Rectangle : coins arrondis 25">
                <a:extLst>
                  <a:ext uri="{FF2B5EF4-FFF2-40B4-BE49-F238E27FC236}">
                    <a16:creationId xmlns:a16="http://schemas.microsoft.com/office/drawing/2014/main" id="{233C0ED0-3EAC-84BE-1AAF-85F863D6574A}"/>
                  </a:ext>
                </a:extLst>
              </p:cNvPr>
              <p:cNvSpPr/>
              <p:nvPr/>
            </p:nvSpPr>
            <p:spPr>
              <a:xfrm>
                <a:off x="461717" y="2355465"/>
                <a:ext cx="3376086" cy="4267869"/>
              </a:xfrm>
              <a:prstGeom prst="roundRect">
                <a:avLst>
                  <a:gd name="adj" fmla="val 10490"/>
                </a:avLst>
              </a:prstGeom>
              <a:solidFill>
                <a:schemeClr val="bg1"/>
              </a:solidFill>
              <a:ln>
                <a:noFill/>
              </a:ln>
              <a:effectLst>
                <a:outerShdw blurRad="63500" sx="102000" sy="102000" algn="ctr" rotWithShape="0">
                  <a:srgbClr val="5670F7">
                    <a:alpha val="2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1"/>
              </a:p>
            </p:txBody>
          </p:sp>
          <p:sp>
            <p:nvSpPr>
              <p:cNvPr id="27" name="ZoneTexte 26">
                <a:extLst>
                  <a:ext uri="{FF2B5EF4-FFF2-40B4-BE49-F238E27FC236}">
                    <a16:creationId xmlns:a16="http://schemas.microsoft.com/office/drawing/2014/main" id="{96A5A5DB-08EE-FA98-A9CD-C9473D54827F}"/>
                  </a:ext>
                </a:extLst>
              </p:cNvPr>
              <p:cNvSpPr txBox="1"/>
              <p:nvPr/>
            </p:nvSpPr>
            <p:spPr>
              <a:xfrm>
                <a:off x="858155" y="4939223"/>
                <a:ext cx="2604020" cy="1133221"/>
              </a:xfrm>
              <a:prstGeom prst="rect">
                <a:avLst/>
              </a:prstGeom>
              <a:noFill/>
            </p:spPr>
            <p:txBody>
              <a:bodyPr wrap="square" lIns="91440" tIns="45720" rIns="91440" bIns="45720" rtlCol="0" anchor="t">
                <a:spAutoFit/>
              </a:bodyPr>
              <a:lstStyle/>
              <a:p>
                <a:pPr algn="ctr"/>
                <a:r>
                  <a:rPr lang="fr-FR" sz="1100">
                    <a:latin typeface="Aptos"/>
                    <a:cs typeface="Arial"/>
                  </a:rPr>
                  <a:t>Cette méthode de distribution sera lancée aussitôt que les résultats permettront de financer la création de ce nouveau canal. </a:t>
                </a:r>
              </a:p>
            </p:txBody>
          </p:sp>
          <p:sp>
            <p:nvSpPr>
              <p:cNvPr id="28" name="ZoneTexte 27">
                <a:extLst>
                  <a:ext uri="{FF2B5EF4-FFF2-40B4-BE49-F238E27FC236}">
                    <a16:creationId xmlns:a16="http://schemas.microsoft.com/office/drawing/2014/main" id="{202E27BE-F1CA-FCA4-181F-1AA76EEB7E11}"/>
                  </a:ext>
                </a:extLst>
              </p:cNvPr>
              <p:cNvSpPr txBox="1"/>
              <p:nvPr/>
            </p:nvSpPr>
            <p:spPr>
              <a:xfrm>
                <a:off x="527666" y="3491794"/>
                <a:ext cx="3239339" cy="1087893"/>
              </a:xfrm>
              <a:prstGeom prst="rect">
                <a:avLst/>
              </a:prstGeom>
              <a:noFill/>
            </p:spPr>
            <p:txBody>
              <a:bodyPr wrap="square" lIns="91440" tIns="45720" rIns="91440" bIns="45720" rtlCol="0" anchor="t">
                <a:spAutoFit/>
              </a:bodyPr>
              <a:lstStyle/>
              <a:p>
                <a:pPr algn="ctr"/>
                <a:r>
                  <a:rPr lang="fr-FR" sz="1400">
                    <a:solidFill>
                      <a:srgbClr val="5670F7"/>
                    </a:solidFill>
                    <a:latin typeface="Aptos Black"/>
                    <a:cs typeface="Arial"/>
                  </a:rPr>
                  <a:t>En direct auprès d’investisseurs particuliers via le site internet Azur-am.fr</a:t>
                </a:r>
              </a:p>
            </p:txBody>
          </p:sp>
        </p:grpSp>
        <p:sp>
          <p:nvSpPr>
            <p:cNvPr id="25" name="ZoneTexte 24">
              <a:extLst>
                <a:ext uri="{FF2B5EF4-FFF2-40B4-BE49-F238E27FC236}">
                  <a16:creationId xmlns:a16="http://schemas.microsoft.com/office/drawing/2014/main" id="{F1857A14-2B36-9DC2-A310-7A63244B3FEB}"/>
                </a:ext>
              </a:extLst>
            </p:cNvPr>
            <p:cNvSpPr txBox="1"/>
            <p:nvPr/>
          </p:nvSpPr>
          <p:spPr>
            <a:xfrm>
              <a:off x="1548333" y="1452474"/>
              <a:ext cx="2436795" cy="584775"/>
            </a:xfrm>
            <a:prstGeom prst="rect">
              <a:avLst/>
            </a:prstGeom>
            <a:noFill/>
          </p:spPr>
          <p:txBody>
            <a:bodyPr wrap="square" lIns="91440" tIns="45720" rIns="91440" bIns="45720" rtlCol="0" anchor="t">
              <a:spAutoFit/>
            </a:bodyPr>
            <a:lstStyle/>
            <a:p>
              <a:pPr algn="ctr"/>
              <a:r>
                <a:rPr lang="fr-FR" sz="3200">
                  <a:solidFill>
                    <a:srgbClr val="5670F7"/>
                  </a:solidFill>
                  <a:latin typeface="Aptos Black"/>
                  <a:cs typeface="Arial"/>
                </a:rPr>
                <a:t>Phase 2</a:t>
              </a:r>
            </a:p>
          </p:txBody>
        </p:sp>
      </p:grpSp>
      <p:sp>
        <p:nvSpPr>
          <p:cNvPr id="29" name="ZoneTexte 28">
            <a:extLst>
              <a:ext uri="{FF2B5EF4-FFF2-40B4-BE49-F238E27FC236}">
                <a16:creationId xmlns:a16="http://schemas.microsoft.com/office/drawing/2014/main" id="{BA058DCB-CA75-5568-92FB-1A0B5F67111B}"/>
              </a:ext>
            </a:extLst>
          </p:cNvPr>
          <p:cNvSpPr txBox="1"/>
          <p:nvPr/>
        </p:nvSpPr>
        <p:spPr>
          <a:xfrm>
            <a:off x="166853" y="806526"/>
            <a:ext cx="7381519" cy="400110"/>
          </a:xfrm>
          <a:prstGeom prst="rect">
            <a:avLst/>
          </a:prstGeom>
          <a:noFill/>
        </p:spPr>
        <p:txBody>
          <a:bodyPr wrap="square" lIns="91440" tIns="45720" rIns="91440" bIns="45720" rtlCol="0" anchor="t">
            <a:spAutoFit/>
          </a:bodyPr>
          <a:lstStyle/>
          <a:p>
            <a:r>
              <a:rPr lang="fr-FR" sz="2000">
                <a:latin typeface="Aptos"/>
                <a:cs typeface="Arial"/>
              </a:rPr>
              <a:t>Nous répliquons le nouveau modèle de distribution des SCPI</a:t>
            </a:r>
            <a:r>
              <a:rPr lang="fr-FR" sz="2000">
                <a:latin typeface="Arial"/>
                <a:cs typeface="Arial"/>
              </a:rPr>
              <a:t> </a:t>
            </a:r>
            <a:endParaRPr lang="fr-FR" sz="2000">
              <a:solidFill>
                <a:srgbClr val="000000"/>
              </a:solidFill>
              <a:latin typeface="Arial"/>
              <a:cs typeface="Arial"/>
            </a:endParaRPr>
          </a:p>
        </p:txBody>
      </p:sp>
    </p:spTree>
    <p:extLst>
      <p:ext uri="{BB962C8B-B14F-4D97-AF65-F5344CB8AC3E}">
        <p14:creationId xmlns:p14="http://schemas.microsoft.com/office/powerpoint/2010/main" val="1944186684"/>
      </p:ext>
    </p:extLst>
  </p:cSld>
  <p:clrMapOvr>
    <a:masterClrMapping/>
  </p:clrMapOvr>
</p:sld>
</file>

<file path=ppt/theme/theme1.xml><?xml version="1.0" encoding="utf-8"?>
<a:theme xmlns:a="http://schemas.openxmlformats.org/drawingml/2006/main" name="Thème Office 2013 – 2022">
  <a:themeElements>
    <a:clrScheme name="Thème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5945</TotalTime>
  <Words>1321</Words>
  <Application>Microsoft Macintosh PowerPoint</Application>
  <PresentationFormat>Affichage à l'écran (16:9)</PresentationFormat>
  <Paragraphs>263</Paragraphs>
  <Slides>18</Slides>
  <Notes>2</Notes>
  <HiddenSlides>4</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Aptos</vt:lpstr>
      <vt:lpstr>Aptos Black</vt:lpstr>
      <vt:lpstr>Arial</vt:lpstr>
      <vt:lpstr>Arial Black</vt:lpstr>
      <vt:lpstr>Calibri</vt:lpstr>
      <vt:lpstr>Calibri Light</vt:lpstr>
      <vt:lpstr>Thème Office 2013 – 2022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IDEMIA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MARIE Hugues</dc:creator>
  <cp:lastModifiedBy>MARIE Hugues</cp:lastModifiedBy>
  <cp:revision>3</cp:revision>
  <dcterms:created xsi:type="dcterms:W3CDTF">2023-09-04T11:24:45Z</dcterms:created>
  <dcterms:modified xsi:type="dcterms:W3CDTF">2026-01-10T18:24:17Z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8610cf-4e4f-4168-a9a0-556235a89a9b_Enabled">
    <vt:lpwstr>true</vt:lpwstr>
  </property>
  <property fmtid="{D5CDD505-2E9C-101B-9397-08002B2CF9AE}" pid="3" name="MSIP_Label_5f8610cf-4e4f-4168-a9a0-556235a89a9b_SetDate">
    <vt:lpwstr>2024-11-16T19:25:53Z</vt:lpwstr>
  </property>
  <property fmtid="{D5CDD505-2E9C-101B-9397-08002B2CF9AE}" pid="4" name="MSIP_Label_5f8610cf-4e4f-4168-a9a0-556235a89a9b_Method">
    <vt:lpwstr>Standard</vt:lpwstr>
  </property>
  <property fmtid="{D5CDD505-2E9C-101B-9397-08002B2CF9AE}" pid="5" name="MSIP_Label_5f8610cf-4e4f-4168-a9a0-556235a89a9b_Name">
    <vt:lpwstr>Unclassified</vt:lpwstr>
  </property>
  <property fmtid="{D5CDD505-2E9C-101B-9397-08002B2CF9AE}" pid="6" name="MSIP_Label_5f8610cf-4e4f-4168-a9a0-556235a89a9b_SiteId">
    <vt:lpwstr>7694d41c-5504-43d9-9e40-cb254ad755ec</vt:lpwstr>
  </property>
  <property fmtid="{D5CDD505-2E9C-101B-9397-08002B2CF9AE}" pid="7" name="MSIP_Label_5f8610cf-4e4f-4168-a9a0-556235a89a9b_ActionId">
    <vt:lpwstr>16a83b45-9ca1-46c7-ad3c-51a2587994a2</vt:lpwstr>
  </property>
  <property fmtid="{D5CDD505-2E9C-101B-9397-08002B2CF9AE}" pid="8" name="MSIP_Label_5f8610cf-4e4f-4168-a9a0-556235a89a9b_ContentBits">
    <vt:lpwstr>0</vt:lpwstr>
  </property>
</Properties>
</file>